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84" r:id="rId5"/>
  </p:sldMasterIdLst>
  <p:notesMasterIdLst>
    <p:notesMasterId r:id="rId23"/>
  </p:notesMasterIdLst>
  <p:sldIdLst>
    <p:sldId id="256" r:id="rId6"/>
    <p:sldId id="261" r:id="rId7"/>
    <p:sldId id="262" r:id="rId8"/>
    <p:sldId id="272" r:id="rId9"/>
    <p:sldId id="273" r:id="rId10"/>
    <p:sldId id="275" r:id="rId11"/>
    <p:sldId id="300" r:id="rId12"/>
    <p:sldId id="316" r:id="rId13"/>
    <p:sldId id="2076137288" r:id="rId14"/>
    <p:sldId id="1853" r:id="rId15"/>
    <p:sldId id="2076137285" r:id="rId16"/>
    <p:sldId id="2076137286" r:id="rId17"/>
    <p:sldId id="2076137282" r:id="rId18"/>
    <p:sldId id="2076137283" r:id="rId19"/>
    <p:sldId id="2076137284" r:id="rId20"/>
    <p:sldId id="269" r:id="rId21"/>
    <p:sldId id="207613728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2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96" y="256"/>
      </p:cViewPr>
      <p:guideLst>
        <p:guide orient="horz" pos="412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PaPoC\Consistency%20Charts%20Monochrome5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P(Consistency)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PBS!$G$33</c:f>
              <c:strCache>
                <c:ptCount val="1"/>
                <c:pt idx="0">
                  <c:v>US West</c:v>
                </c:pt>
              </c:strCache>
            </c:strRef>
          </c:tx>
          <c:spPr>
            <a:ln w="19050" cap="rnd">
              <a:solidFill>
                <a:schemeClr val="accent3">
                  <a:shade val="65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PBS!$F$34:$F$56</c:f>
              <c:numCache>
                <c:formatCode>General</c:formatCode>
                <c:ptCount val="23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  <c:pt idx="4">
                  <c:v>40</c:v>
                </c:pt>
                <c:pt idx="5">
                  <c:v>50</c:v>
                </c:pt>
                <c:pt idx="6">
                  <c:v>60</c:v>
                </c:pt>
                <c:pt idx="7">
                  <c:v>70</c:v>
                </c:pt>
                <c:pt idx="8">
                  <c:v>80</c:v>
                </c:pt>
                <c:pt idx="9">
                  <c:v>90</c:v>
                </c:pt>
                <c:pt idx="10">
                  <c:v>100</c:v>
                </c:pt>
                <c:pt idx="11">
                  <c:v>200</c:v>
                </c:pt>
                <c:pt idx="12">
                  <c:v>300</c:v>
                </c:pt>
                <c:pt idx="13">
                  <c:v>400</c:v>
                </c:pt>
                <c:pt idx="14">
                  <c:v>500</c:v>
                </c:pt>
                <c:pt idx="15">
                  <c:v>600</c:v>
                </c:pt>
                <c:pt idx="16">
                  <c:v>700</c:v>
                </c:pt>
                <c:pt idx="17">
                  <c:v>800</c:v>
                </c:pt>
                <c:pt idx="18">
                  <c:v>900</c:v>
                </c:pt>
                <c:pt idx="19">
                  <c:v>1000</c:v>
                </c:pt>
                <c:pt idx="20">
                  <c:v>1500</c:v>
                </c:pt>
                <c:pt idx="21">
                  <c:v>2000</c:v>
                </c:pt>
                <c:pt idx="22">
                  <c:v>2500</c:v>
                </c:pt>
              </c:numCache>
            </c:numRef>
          </c:xVal>
          <c:yVal>
            <c:numRef>
              <c:f>PBS!$G$34:$G$56</c:f>
              <c:numCache>
                <c:formatCode>General</c:formatCode>
                <c:ptCount val="23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0.65</c:v>
                </c:pt>
                <c:pt idx="7">
                  <c:v>0.68</c:v>
                </c:pt>
                <c:pt idx="8">
                  <c:v>0.7</c:v>
                </c:pt>
                <c:pt idx="9">
                  <c:v>0.72</c:v>
                </c:pt>
                <c:pt idx="10">
                  <c:v>0.74</c:v>
                </c:pt>
                <c:pt idx="11">
                  <c:v>0.78</c:v>
                </c:pt>
                <c:pt idx="12">
                  <c:v>0.8</c:v>
                </c:pt>
                <c:pt idx="13">
                  <c:v>0.82</c:v>
                </c:pt>
                <c:pt idx="14">
                  <c:v>0.84</c:v>
                </c:pt>
                <c:pt idx="15">
                  <c:v>0.88</c:v>
                </c:pt>
                <c:pt idx="16">
                  <c:v>0.9</c:v>
                </c:pt>
                <c:pt idx="17">
                  <c:v>0.92</c:v>
                </c:pt>
                <c:pt idx="18">
                  <c:v>0.94</c:v>
                </c:pt>
                <c:pt idx="19">
                  <c:v>0.96</c:v>
                </c:pt>
                <c:pt idx="20">
                  <c:v>0.98</c:v>
                </c:pt>
                <c:pt idx="21">
                  <c:v>0.99</c:v>
                </c:pt>
                <c:pt idx="2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F35-4FC0-818A-D633FCD44101}"/>
            </c:ext>
          </c:extLst>
        </c:ser>
        <c:ser>
          <c:idx val="1"/>
          <c:order val="1"/>
          <c:tx>
            <c:strRef>
              <c:f>PBS!$H$33</c:f>
              <c:strCache>
                <c:ptCount val="1"/>
                <c:pt idx="0">
                  <c:v>US East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PBS!$F$34:$F$56</c:f>
              <c:numCache>
                <c:formatCode>General</c:formatCode>
                <c:ptCount val="23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  <c:pt idx="4">
                  <c:v>40</c:v>
                </c:pt>
                <c:pt idx="5">
                  <c:v>50</c:v>
                </c:pt>
                <c:pt idx="6">
                  <c:v>60</c:v>
                </c:pt>
                <c:pt idx="7">
                  <c:v>70</c:v>
                </c:pt>
                <c:pt idx="8">
                  <c:v>80</c:v>
                </c:pt>
                <c:pt idx="9">
                  <c:v>90</c:v>
                </c:pt>
                <c:pt idx="10">
                  <c:v>100</c:v>
                </c:pt>
                <c:pt idx="11">
                  <c:v>200</c:v>
                </c:pt>
                <c:pt idx="12">
                  <c:v>300</c:v>
                </c:pt>
                <c:pt idx="13">
                  <c:v>400</c:v>
                </c:pt>
                <c:pt idx="14">
                  <c:v>500</c:v>
                </c:pt>
                <c:pt idx="15">
                  <c:v>600</c:v>
                </c:pt>
                <c:pt idx="16">
                  <c:v>700</c:v>
                </c:pt>
                <c:pt idx="17">
                  <c:v>800</c:v>
                </c:pt>
                <c:pt idx="18">
                  <c:v>900</c:v>
                </c:pt>
                <c:pt idx="19">
                  <c:v>1000</c:v>
                </c:pt>
                <c:pt idx="20">
                  <c:v>1500</c:v>
                </c:pt>
                <c:pt idx="21">
                  <c:v>2000</c:v>
                </c:pt>
                <c:pt idx="22">
                  <c:v>2500</c:v>
                </c:pt>
              </c:numCache>
            </c:numRef>
          </c:xVal>
          <c:yVal>
            <c:numRef>
              <c:f>PBS!$H$34:$H$56</c:f>
              <c:numCache>
                <c:formatCode>General</c:formatCode>
                <c:ptCount val="2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0.5</c:v>
                </c:pt>
                <c:pt idx="6">
                  <c:v>0.55000000000000004</c:v>
                </c:pt>
                <c:pt idx="7">
                  <c:v>0.6</c:v>
                </c:pt>
                <c:pt idx="8">
                  <c:v>0.65</c:v>
                </c:pt>
                <c:pt idx="9">
                  <c:v>0.7</c:v>
                </c:pt>
                <c:pt idx="10">
                  <c:v>0.75</c:v>
                </c:pt>
                <c:pt idx="11">
                  <c:v>0.8</c:v>
                </c:pt>
                <c:pt idx="12">
                  <c:v>0.85</c:v>
                </c:pt>
                <c:pt idx="13">
                  <c:v>0.88</c:v>
                </c:pt>
                <c:pt idx="14">
                  <c:v>0.9</c:v>
                </c:pt>
                <c:pt idx="15">
                  <c:v>0.92</c:v>
                </c:pt>
                <c:pt idx="16">
                  <c:v>0.94</c:v>
                </c:pt>
                <c:pt idx="17">
                  <c:v>0.95</c:v>
                </c:pt>
                <c:pt idx="18">
                  <c:v>0.96</c:v>
                </c:pt>
                <c:pt idx="19">
                  <c:v>0.98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BF35-4FC0-818A-D633FCD44101}"/>
            </c:ext>
          </c:extLst>
        </c:ser>
        <c:ser>
          <c:idx val="2"/>
          <c:order val="2"/>
          <c:tx>
            <c:strRef>
              <c:f>PBS!$I$33</c:f>
              <c:strCache>
                <c:ptCount val="1"/>
                <c:pt idx="0">
                  <c:v>North Europe</c:v>
                </c:pt>
              </c:strCache>
            </c:strRef>
          </c:tx>
          <c:spPr>
            <a:ln w="19050" cap="rnd">
              <a:solidFill>
                <a:schemeClr val="accent3">
                  <a:tint val="65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PBS!$F$34:$F$56</c:f>
              <c:numCache>
                <c:formatCode>General</c:formatCode>
                <c:ptCount val="23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  <c:pt idx="4">
                  <c:v>40</c:v>
                </c:pt>
                <c:pt idx="5">
                  <c:v>50</c:v>
                </c:pt>
                <c:pt idx="6">
                  <c:v>60</c:v>
                </c:pt>
                <c:pt idx="7">
                  <c:v>70</c:v>
                </c:pt>
                <c:pt idx="8">
                  <c:v>80</c:v>
                </c:pt>
                <c:pt idx="9">
                  <c:v>90</c:v>
                </c:pt>
                <c:pt idx="10">
                  <c:v>100</c:v>
                </c:pt>
                <c:pt idx="11">
                  <c:v>200</c:v>
                </c:pt>
                <c:pt idx="12">
                  <c:v>300</c:v>
                </c:pt>
                <c:pt idx="13">
                  <c:v>400</c:v>
                </c:pt>
                <c:pt idx="14">
                  <c:v>500</c:v>
                </c:pt>
                <c:pt idx="15">
                  <c:v>600</c:v>
                </c:pt>
                <c:pt idx="16">
                  <c:v>700</c:v>
                </c:pt>
                <c:pt idx="17">
                  <c:v>800</c:v>
                </c:pt>
                <c:pt idx="18">
                  <c:v>900</c:v>
                </c:pt>
                <c:pt idx="19">
                  <c:v>1000</c:v>
                </c:pt>
                <c:pt idx="20">
                  <c:v>1500</c:v>
                </c:pt>
                <c:pt idx="21">
                  <c:v>2000</c:v>
                </c:pt>
                <c:pt idx="22">
                  <c:v>2500</c:v>
                </c:pt>
              </c:numCache>
            </c:numRef>
          </c:xVal>
          <c:yVal>
            <c:numRef>
              <c:f>PBS!$I$34:$I$56</c:f>
              <c:numCache>
                <c:formatCode>General</c:formatCode>
                <c:ptCount val="2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0.5</c:v>
                </c:pt>
                <c:pt idx="10">
                  <c:v>0.55000000000000004</c:v>
                </c:pt>
                <c:pt idx="11">
                  <c:v>0.7</c:v>
                </c:pt>
                <c:pt idx="12">
                  <c:v>0.75</c:v>
                </c:pt>
                <c:pt idx="13">
                  <c:v>0.8</c:v>
                </c:pt>
                <c:pt idx="14">
                  <c:v>0.85</c:v>
                </c:pt>
                <c:pt idx="15">
                  <c:v>0.88</c:v>
                </c:pt>
                <c:pt idx="16">
                  <c:v>0.9</c:v>
                </c:pt>
                <c:pt idx="17">
                  <c:v>0.92</c:v>
                </c:pt>
                <c:pt idx="18">
                  <c:v>0.94</c:v>
                </c:pt>
                <c:pt idx="19">
                  <c:v>0.96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BF35-4FC0-818A-D633FCD441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0668056"/>
        <c:axId val="620669232"/>
      </c:scatterChart>
      <c:valAx>
        <c:axId val="620668056"/>
        <c:scaling>
          <c:orientation val="minMax"/>
          <c:max val="2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After Commit(ms)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0669232"/>
        <c:crosses val="autoZero"/>
        <c:crossBetween val="midCat"/>
      </c:valAx>
      <c:valAx>
        <c:axId val="620669232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0668056"/>
        <c:crosses val="autoZero"/>
        <c:crossBetween val="midCat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7.png>
</file>

<file path=ppt/media/image18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8C115E-9EF8-41D4-AC80-15FC64DDD25F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B26660-EF49-4CA8-A697-9D196F498B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714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26660-EF49-4CA8-A697-9D196F498BB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389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defTabSz="685752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black"/>
              </a:solidFill>
              <a:latin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defTabSz="685752" fontAlgn="auto">
              <a:spcBef>
                <a:spcPts val="0"/>
              </a:spcBef>
              <a:spcAft>
                <a:spcPts val="0"/>
              </a:spcAft>
              <a:defRPr/>
            </a:pPr>
            <a:fld id="{0A6D04D2-3FC6-46AD-A491-6BE5775532FA}" type="datetime8">
              <a:rPr lang="en-US" smtClean="0">
                <a:solidFill>
                  <a:prstClr val="black"/>
                </a:solidFill>
                <a:latin typeface="Segoe UI" pitchFamily="34" charset="0"/>
              </a:rPr>
              <a:pPr defTabSz="685752" fontAlgn="auto">
                <a:spcBef>
                  <a:spcPts val="0"/>
                </a:spcBef>
                <a:spcAft>
                  <a:spcPts val="0"/>
                </a:spcAft>
                <a:defRPr/>
              </a:pPr>
              <a:t>10/15/2020 8:08 AM</a:t>
            </a:fld>
            <a:endParaRPr lang="en-US" dirty="0">
              <a:solidFill>
                <a:prstClr val="black"/>
              </a:solidFill>
              <a:latin typeface="Segoe UI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defTabSz="685752" fontAlgn="auto">
              <a:spcBef>
                <a:spcPts val="0"/>
              </a:spcBef>
              <a:spcAft>
                <a:spcPts val="0"/>
              </a:spcAft>
              <a:defRPr/>
            </a:pPr>
            <a:fld id="{B4008EB6-D09E-4580-8CD6-DDB14511944F}" type="slidenum">
              <a:rPr lang="en-US" smtClean="0">
                <a:solidFill>
                  <a:prstClr val="black"/>
                </a:solidFill>
                <a:latin typeface="Segoe UI" pitchFamily="34" charset="0"/>
              </a:rPr>
              <a:pPr defTabSz="685752" fontAlgn="auto">
                <a:spcBef>
                  <a:spcPts val="0"/>
                </a:spcBef>
                <a:spcAft>
                  <a:spcPts val="0"/>
                </a:spcAft>
                <a:defRPr/>
              </a:pPr>
              <a:t>8</a:t>
            </a:fld>
            <a:endParaRPr lang="en-US" dirty="0">
              <a:solidFill>
                <a:prstClr val="black"/>
              </a:solidFill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406034" defTabSz="931467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21496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A6D04D2-3FC6-46AD-A491-6BE5775532FA}" type="datetime8">
              <a:rPr lang="en-US" smtClean="0">
                <a:solidFill>
                  <a:prstClr val="black"/>
                </a:solidFill>
              </a:rPr>
              <a:pPr/>
              <a:t>10/15/2020 8:08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406034"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4198733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A6D04D2-3FC6-46AD-A491-6BE5775532FA}" type="datetime8">
              <a:rPr lang="en-US" smtClean="0">
                <a:solidFill>
                  <a:prstClr val="black"/>
                </a:solidFill>
              </a:rPr>
              <a:pPr/>
              <a:t>10/15/2020 8:08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406034"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4290524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A6D04D2-3FC6-46AD-A491-6BE5775532FA}" type="datetime8">
              <a:rPr lang="en-US" smtClean="0">
                <a:solidFill>
                  <a:prstClr val="black"/>
                </a:solidFill>
              </a:rPr>
              <a:pPr/>
              <a:t>10/15/2020 8:08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406034"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290501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A6D04D2-3FC6-46AD-A491-6BE5775532FA}" type="datetime8">
              <a:rPr lang="en-US" smtClean="0">
                <a:solidFill>
                  <a:prstClr val="black"/>
                </a:solidFill>
              </a:rPr>
              <a:pPr/>
              <a:t>10/15/2020 8:08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406034"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2493602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A6D04D2-3FC6-46AD-A491-6BE5775532FA}" type="datetime8">
              <a:rPr lang="en-US" smtClean="0">
                <a:solidFill>
                  <a:prstClr val="black"/>
                </a:solidFill>
              </a:rPr>
              <a:pPr/>
              <a:t>10/15/2020 8:08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406034"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497566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047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905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013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-50 Right Photo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57565"/>
            <a:ext cx="5378548" cy="1772537"/>
          </a:xfrm>
        </p:spPr>
        <p:txBody>
          <a:bodyPr>
            <a:spAutoFit/>
          </a:bodyPr>
          <a:lstStyle>
            <a:lvl1pPr>
              <a:defRPr sz="606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</p:spTree>
    <p:extLst>
      <p:ext uri="{BB962C8B-B14F-4D97-AF65-F5344CB8AC3E}">
        <p14:creationId xmlns:p14="http://schemas.microsoft.com/office/powerpoint/2010/main" val="42646632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3" y="1187644"/>
            <a:ext cx="11655079" cy="2328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934750"/>
      </p:ext>
    </p:extLst>
  </p:cSld>
  <p:clrMapOvr>
    <a:masterClrMapping/>
  </p:clrMapOvr>
  <p:transition spd="slow">
    <p:push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Build 20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5462884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648" y="4863467"/>
            <a:ext cx="12190352" cy="199453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6" tIns="143428" rIns="179286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20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4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  <a:sym typeface="Gill Sans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1634" y="5253376"/>
            <a:ext cx="2596555" cy="11469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1633" y="470068"/>
            <a:ext cx="1423303" cy="30361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599824" y="4863467"/>
            <a:ext cx="4592176" cy="199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095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6" cy="1793091"/>
          </a:xfrm>
          <a:noFill/>
        </p:spPr>
        <p:txBody>
          <a:bodyPr lIns="146304" tIns="91440" rIns="146304" bIns="91440" anchor="t" anchorCtr="0"/>
          <a:lstStyle>
            <a:lvl1pPr>
              <a:defRPr sz="5295" spc="-99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6"/>
            <a:ext cx="7171338" cy="179232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8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3" y="470068"/>
            <a:ext cx="1423303" cy="3048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3002"/>
          <a:stretch/>
        </p:blipFill>
        <p:spPr>
          <a:xfrm>
            <a:off x="7599824" y="4985516"/>
            <a:ext cx="4592176" cy="1872486"/>
          </a:xfrm>
          <a:prstGeom prst="rect">
            <a:avLst/>
          </a:prstGeom>
        </p:spPr>
      </p:pic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233487" y="291070"/>
            <a:ext cx="2689275" cy="456215"/>
          </a:xfrm>
        </p:spPr>
        <p:txBody>
          <a:bodyPr/>
          <a:lstStyle>
            <a:lvl1pPr marL="0" marR="0" indent="0" algn="r" defTabSz="91447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961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Session Code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87946" y="5923422"/>
            <a:ext cx="3519990" cy="651936"/>
          </a:xfrm>
          <a:prstGeom prst="rect">
            <a:avLst/>
          </a:prstGeom>
        </p:spPr>
        <p:txBody>
          <a:bodyPr wrap="none" lIns="179286" tIns="143428" rIns="179286" bIns="143428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354" dirty="0">
                <a:gradFill>
                  <a:gsLst>
                    <a:gs pos="2597">
                      <a:srgbClr val="FFFFFF"/>
                    </a:gs>
                    <a:gs pos="18182">
                      <a:srgbClr val="FFFFFF"/>
                    </a:gs>
                  </a:gsLst>
                  <a:lin ang="5400000" scaled="1"/>
                </a:gradFill>
                <a:latin typeface="Gill Sans" charset="0"/>
                <a:ea typeface="Heiti SC Light" charset="-122"/>
                <a:sym typeface="Gill Sans" charset="0"/>
              </a:rPr>
              <a:t>#MSBuild, #CosmosDB</a:t>
            </a:r>
          </a:p>
        </p:txBody>
      </p:sp>
    </p:spTree>
    <p:extLst>
      <p:ext uri="{BB962C8B-B14F-4D97-AF65-F5344CB8AC3E}">
        <p14:creationId xmlns:p14="http://schemas.microsoft.com/office/powerpoint/2010/main" val="36793413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8"/>
            <a:ext cx="11655079" cy="2267480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4123" indent="0">
              <a:buNone/>
              <a:defRPr/>
            </a:lvl2pPr>
            <a:lvl3pPr marL="448245" indent="0">
              <a:buNone/>
              <a:defRPr/>
            </a:lvl3pPr>
            <a:lvl4pPr marL="672367" indent="0">
              <a:buNone/>
              <a:defRPr/>
            </a:lvl4pPr>
            <a:lvl5pPr marL="89648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0816904"/>
      </p:ext>
    </p:extLst>
  </p:cSld>
  <p:clrMapOvr>
    <a:masterClrMapping/>
  </p:clrMapOvr>
  <p:transition spd="slow">
    <p:push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4" y="1187644"/>
            <a:ext cx="11655079" cy="2267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51730292"/>
      </p:ext>
    </p:extLst>
  </p:cSld>
  <p:clrMapOvr>
    <a:masterClrMapping/>
  </p:clrMapOvr>
  <p:transition spd="slow">
    <p:push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5"/>
            <a:ext cx="5378548" cy="2086533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942" b="0">
                <a:latin typeface="+mn-lt"/>
              </a:defRPr>
            </a:lvl1pPr>
            <a:lvl2pPr marL="250582" indent="0">
              <a:buFont typeface="Wingdings" panose="05000000000000000000" pitchFamily="2" charset="2"/>
              <a:buNone/>
              <a:defRPr sz="2354" b="0"/>
            </a:lvl2pPr>
            <a:lvl3pPr marL="442019" indent="0">
              <a:buFont typeface="Wingdings" panose="05000000000000000000" pitchFamily="2" charset="2"/>
              <a:buNone/>
              <a:tabLst/>
              <a:defRPr sz="2158" b="0"/>
            </a:lvl3pPr>
            <a:lvl4pPr marL="639682" indent="0">
              <a:buFont typeface="Wingdings" panose="05000000000000000000" pitchFamily="2" charset="2"/>
              <a:buNone/>
              <a:defRPr sz="2158" b="0"/>
            </a:lvl4pPr>
            <a:lvl5pPr marL="837345" indent="0">
              <a:buFont typeface="Wingdings" panose="05000000000000000000" pitchFamily="2" charset="2"/>
              <a:buNone/>
              <a:tabLst/>
              <a:defRPr sz="2158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6" y="1187644"/>
            <a:ext cx="5378548" cy="2430345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2942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0582" indent="0">
              <a:buFont typeface="Arial" panose="020B0604020202020204" pitchFamily="34" charset="0"/>
              <a:buNone/>
              <a:defRPr lang="en-US" sz="2354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42019" indent="0">
              <a:buFont typeface="Arial" panose="020B0604020202020204" pitchFamily="34" charset="0"/>
              <a:buNone/>
              <a:tabLst/>
              <a:defRPr lang="en-US" sz="2158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39682" indent="0">
              <a:buFont typeface="Arial" panose="020B0604020202020204" pitchFamily="34" charset="0"/>
              <a:buNone/>
              <a:defRPr lang="en-US" sz="2158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37345" indent="0">
              <a:buFont typeface="Arial" panose="020B0604020202020204" pitchFamily="34" charset="0"/>
              <a:buNone/>
              <a:tabLst/>
              <a:defRPr lang="en-US" sz="2158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04276" marR="0" lvl="0" indent="-504276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Click to edit Master text styles</a:t>
            </a:r>
          </a:p>
          <a:p>
            <a:pPr marL="504276" marR="0" lvl="1" indent="-504276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04276" marR="0" lvl="2" indent="-504276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04276" marR="0" lvl="3" indent="-504276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04276" marR="0" lvl="4" indent="-504276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7436666"/>
      </p:ext>
    </p:extLst>
  </p:cSld>
  <p:clrMapOvr>
    <a:masterClrMapping/>
  </p:clrMapOvr>
  <p:transition spd="slow">
    <p:push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5"/>
            <a:ext cx="5378548" cy="2086533"/>
          </a:xfrm>
        </p:spPr>
        <p:txBody>
          <a:bodyPr wrap="square">
            <a:spAutoFit/>
          </a:bodyPr>
          <a:lstStyle>
            <a:lvl1pPr marL="227235" indent="-22723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942" b="0">
                <a:latin typeface="+mn-lt"/>
              </a:defRPr>
            </a:lvl1pPr>
            <a:lvl2pPr marL="418673" indent="-168092">
              <a:buFont typeface="Wingdings" panose="05000000000000000000" pitchFamily="2" charset="2"/>
              <a:buChar char=""/>
              <a:defRPr sz="2354" b="0"/>
            </a:lvl2pPr>
            <a:lvl3pPr marL="627232" indent="-185213">
              <a:buFont typeface="Wingdings" panose="05000000000000000000" pitchFamily="2" charset="2"/>
              <a:buChar char=""/>
              <a:tabLst/>
              <a:defRPr sz="2158" b="0"/>
            </a:lvl3pPr>
            <a:lvl4pPr marL="812444" indent="-172761">
              <a:buFont typeface="Wingdings" panose="05000000000000000000" pitchFamily="2" charset="2"/>
              <a:buChar char=""/>
              <a:defRPr sz="2158" b="0"/>
            </a:lvl4pPr>
            <a:lvl5pPr marL="1003882" indent="-166536">
              <a:buFont typeface="Wingdings" panose="05000000000000000000" pitchFamily="2" charset="2"/>
              <a:buChar char=""/>
              <a:tabLst/>
              <a:defRPr sz="2158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6" y="1187644"/>
            <a:ext cx="5378548" cy="2430345"/>
          </a:xfrm>
        </p:spPr>
        <p:txBody>
          <a:bodyPr wrap="square">
            <a:spAutoFit/>
          </a:bodyPr>
          <a:lstStyle>
            <a:lvl1pPr marL="281710" indent="-281710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lang="en-US" sz="2942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6765" indent="-336183">
              <a:defRPr lang="en-US" sz="2354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78202" indent="-336183">
              <a:tabLst/>
              <a:defRPr lang="en-US" sz="2158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75866" indent="-336183">
              <a:defRPr lang="en-US" sz="2158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73530" indent="-336183">
              <a:tabLst/>
              <a:defRPr lang="en-US" sz="2158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27235" marR="0" lvl="0" indent="-227235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Click to edit Master text styles</a:t>
            </a:r>
          </a:p>
          <a:p>
            <a:pPr marL="227235" marR="0" lvl="1" indent="-227235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27235" marR="0" lvl="2" indent="-227235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27235" marR="0" lvl="3" indent="-227235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27235" marR="0" lvl="4" indent="-227235" algn="l" defTabSz="91447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0064054"/>
      </p:ext>
    </p:extLst>
  </p:cSld>
  <p:clrMapOvr>
    <a:masterClrMapping/>
  </p:clrMapOvr>
  <p:transition spd="slow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0758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3448943"/>
      </p:ext>
    </p:extLst>
  </p:cSld>
  <p:clrMapOvr>
    <a:masterClrMapping/>
  </p:clrMapOvr>
  <p:transition spd="slow">
    <p:push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7"/>
            <a:ext cx="9859116" cy="1162369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9" spc="-99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6"/>
            <a:ext cx="9860674" cy="730072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32475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2084187"/>
            <a:ext cx="9859116" cy="1162369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9" b="0" kern="1200" cap="none" spc="-99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78245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62369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9" spc="-99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765343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62369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9" spc="-99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01376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2684888"/>
            <a:ext cx="4795874" cy="1488228"/>
          </a:xfrm>
        </p:spPr>
        <p:txBody>
          <a:bodyPr wrap="square" anchor="ctr">
            <a:spAutoFit/>
          </a:bodyPr>
          <a:lstStyle>
            <a:lvl1pPr>
              <a:defRPr sz="4706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2" y="1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3579832747"/>
      </p:ext>
    </p:extLst>
  </p:cSld>
  <p:clrMapOvr>
    <a:masterClrMapping/>
  </p:clrMapOvr>
  <p:transition spd="slow">
    <p:push dir="r"/>
  </p:transition>
  <p:extLst>
    <p:ext uri="{DCECCB84-F9BA-43D5-87BE-67443E8EF086}">
      <p15:sldGuideLst xmlns:p15="http://schemas.microsoft.com/office/powerpoint/2012/main">
        <p15:guide id="1" pos="252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6170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922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3" tIns="45723" rIns="45723" bIns="4572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208" fontAlgn="base">
              <a:spcBef>
                <a:spcPct val="0"/>
              </a:spcBef>
              <a:spcAft>
                <a:spcPct val="0"/>
              </a:spcAft>
            </a:pPr>
            <a:endParaRPr lang="en-US" sz="129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  <a:sym typeface="Gill Sans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1" y="1197322"/>
            <a:ext cx="11653522" cy="2226635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64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15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608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41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3125617"/>
      </p:ext>
    </p:extLst>
  </p:cSld>
  <p:clrMapOvr>
    <a:masterClrMapping/>
  </p:clrMapOvr>
  <p:transition spd="slow">
    <p:push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41" y="6099191"/>
            <a:ext cx="4482124" cy="46780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6" tIns="179286" rIns="179286" bIns="179286" numCol="1" anchor="t" anchorCtr="0" compatLnSpc="1">
            <a:prstTxWarp prst="textNoShape">
              <a:avLst/>
            </a:prstTxWarp>
            <a:spAutoFit/>
          </a:bodyPr>
          <a:lstStyle/>
          <a:p>
            <a:pPr algn="ctr" defTabSz="91402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687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" charset="0"/>
                <a:ea typeface="Heiti SC Light" charset="-122"/>
                <a:cs typeface="Segoe UI" pitchFamily="34" charset="0"/>
                <a:sym typeface="Gill Sans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1633" y="470068"/>
            <a:ext cx="1423303" cy="3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860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9785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8"/>
            <a:ext cx="11653523" cy="2399952"/>
          </a:xfrm>
          <a:prstGeom prst="rect">
            <a:avLst/>
          </a:prstGeom>
        </p:spPr>
        <p:txBody>
          <a:bodyPr/>
          <a:lstStyle>
            <a:lvl1pPr marL="284822" indent="-284822">
              <a:buClr>
                <a:schemeClr val="tx1"/>
              </a:buClr>
              <a:buSzPct val="90000"/>
              <a:buFont typeface="Arial" pitchFamily="34" charset="0"/>
              <a:buChar char="•"/>
              <a:defRPr sz="353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306" indent="-275484">
              <a:buClr>
                <a:schemeClr val="tx1"/>
              </a:buClr>
              <a:buSzPct val="90000"/>
              <a:buFont typeface="Arial" pitchFamily="34" charset="0"/>
              <a:buChar char="•"/>
              <a:defRPr sz="313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128" indent="-284822">
              <a:buClr>
                <a:schemeClr val="tx1"/>
              </a:buClr>
              <a:buSzPct val="90000"/>
              <a:buFont typeface="Arial" pitchFamily="34" charset="0"/>
              <a:buChar char="•"/>
              <a:defRPr sz="274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251" indent="-224123">
              <a:buClr>
                <a:schemeClr val="tx1"/>
              </a:buClr>
              <a:buSzPct val="90000"/>
              <a:buFont typeface="Arial" pitchFamily="34" charset="0"/>
              <a:buChar char="•"/>
              <a:defRPr sz="2354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372" indent="-224123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2" cy="619126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5043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348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476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689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392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15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945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C9ACC-DE24-4E68-9CCC-81D67774E394}" type="datetimeFigureOut">
              <a:rPr lang="en-US" smtClean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E27D0-DD3E-4B05-8935-C561575F25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4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02" r:id="rId12"/>
    <p:sldLayoutId id="214748370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6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0" cy="226748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187080" y="3012391"/>
            <a:ext cx="6858623" cy="83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80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push dir="r"/>
  </p:transition>
  <p:hf sldNum="0" hdr="0" ftr="0" dt="0"/>
  <p:txStyles>
    <p:titleStyle>
      <a:lvl1pPr algn="l" defTabSz="914472" rtl="0" eaLnBrk="1" latinLnBrk="0" hangingPunct="1">
        <a:lnSpc>
          <a:spcPct val="90000"/>
        </a:lnSpc>
        <a:spcBef>
          <a:spcPct val="0"/>
        </a:spcBef>
        <a:buNone/>
        <a:defRPr lang="en-US" sz="4706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4123" marR="0" indent="-224123" algn="l" defTabSz="91447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53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48245" marR="0" indent="-224123" algn="l" defTabSz="91447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74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72367" marR="0" indent="-224123" algn="l" defTabSz="91447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35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96489" marR="0" indent="-224123" algn="l" defTabSz="91447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15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20612" marR="0" indent="-224123" algn="l" defTabSz="91447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15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797" indent="-228619" algn="l" defTabSz="91447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2033" indent="-228619" algn="l" defTabSz="91447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9270" indent="-228619" algn="l" defTabSz="91447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506" indent="-228619" algn="l" defTabSz="91447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72" rtl="0" eaLnBrk="1" latinLnBrk="0" hangingPunct="1">
        <a:defRPr sz="1766" kern="1200">
          <a:solidFill>
            <a:schemeClr val="tx1"/>
          </a:solidFill>
          <a:latin typeface="+mn-lt"/>
          <a:ea typeface="+mn-ea"/>
          <a:cs typeface="+mn-cs"/>
        </a:defRPr>
      </a:lvl1pPr>
      <a:lvl2pPr marL="457237" algn="l" defTabSz="914472" rtl="0" eaLnBrk="1" latinLnBrk="0" hangingPunct="1">
        <a:defRPr sz="1766" kern="1200">
          <a:solidFill>
            <a:schemeClr val="tx1"/>
          </a:solidFill>
          <a:latin typeface="+mn-lt"/>
          <a:ea typeface="+mn-ea"/>
          <a:cs typeface="+mn-cs"/>
        </a:defRPr>
      </a:lvl2pPr>
      <a:lvl3pPr marL="914472" algn="l" defTabSz="914472" rtl="0" eaLnBrk="1" latinLnBrk="0" hangingPunct="1">
        <a:defRPr sz="1766" kern="1200">
          <a:solidFill>
            <a:schemeClr val="tx1"/>
          </a:solidFill>
          <a:latin typeface="+mn-lt"/>
          <a:ea typeface="+mn-ea"/>
          <a:cs typeface="+mn-cs"/>
        </a:defRPr>
      </a:lvl3pPr>
      <a:lvl4pPr marL="1371708" algn="l" defTabSz="914472" rtl="0" eaLnBrk="1" latinLnBrk="0" hangingPunct="1">
        <a:defRPr sz="1766" kern="1200">
          <a:solidFill>
            <a:schemeClr val="tx1"/>
          </a:solidFill>
          <a:latin typeface="+mn-lt"/>
          <a:ea typeface="+mn-ea"/>
          <a:cs typeface="+mn-cs"/>
        </a:defRPr>
      </a:lvl4pPr>
      <a:lvl5pPr marL="1828943" algn="l" defTabSz="914472" rtl="0" eaLnBrk="1" latinLnBrk="0" hangingPunct="1">
        <a:defRPr sz="1766" kern="1200">
          <a:solidFill>
            <a:schemeClr val="tx1"/>
          </a:solidFill>
          <a:latin typeface="+mn-lt"/>
          <a:ea typeface="+mn-ea"/>
          <a:cs typeface="+mn-cs"/>
        </a:defRPr>
      </a:lvl5pPr>
      <a:lvl6pPr marL="2286181" algn="l" defTabSz="914472" rtl="0" eaLnBrk="1" latinLnBrk="0" hangingPunct="1">
        <a:defRPr sz="1766" kern="1200">
          <a:solidFill>
            <a:schemeClr val="tx1"/>
          </a:solidFill>
          <a:latin typeface="+mn-lt"/>
          <a:ea typeface="+mn-ea"/>
          <a:cs typeface="+mn-cs"/>
        </a:defRPr>
      </a:lvl6pPr>
      <a:lvl7pPr marL="2743416" algn="l" defTabSz="914472" rtl="0" eaLnBrk="1" latinLnBrk="0" hangingPunct="1">
        <a:defRPr sz="1766" kern="1200">
          <a:solidFill>
            <a:schemeClr val="tx1"/>
          </a:solidFill>
          <a:latin typeface="+mn-lt"/>
          <a:ea typeface="+mn-ea"/>
          <a:cs typeface="+mn-cs"/>
        </a:defRPr>
      </a:lvl7pPr>
      <a:lvl8pPr marL="3200651" algn="l" defTabSz="914472" rtl="0" eaLnBrk="1" latinLnBrk="0" hangingPunct="1">
        <a:defRPr sz="1766" kern="1200">
          <a:solidFill>
            <a:schemeClr val="tx1"/>
          </a:solidFill>
          <a:latin typeface="+mn-lt"/>
          <a:ea typeface="+mn-ea"/>
          <a:cs typeface="+mn-cs"/>
        </a:defRPr>
      </a:lvl8pPr>
      <a:lvl9pPr marL="3657889" algn="l" defTabSz="914472" rtl="0" eaLnBrk="1" latinLnBrk="0" hangingPunct="1">
        <a:defRPr sz="17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8">
          <p15:clr>
            <a:srgbClr val="5ACBF0"/>
          </p15:clr>
        </p15:guide>
        <p15:guide id="2" pos="127">
          <p15:clr>
            <a:srgbClr val="5ACBF0"/>
          </p15:clr>
        </p15:guide>
        <p15:guide id="3" pos="551">
          <p15:clr>
            <a:srgbClr val="5ACBF0"/>
          </p15:clr>
        </p15:guide>
        <p15:guide id="4" pos="974">
          <p15:clr>
            <a:srgbClr val="5ACBF0"/>
          </p15:clr>
        </p15:guide>
        <p15:guide id="5" pos="1398">
          <p15:clr>
            <a:srgbClr val="5ACBF0"/>
          </p15:clr>
        </p15:guide>
        <p15:guide id="6" pos="1821">
          <p15:clr>
            <a:srgbClr val="5ACBF0"/>
          </p15:clr>
        </p15:guide>
        <p15:guide id="7" pos="2245">
          <p15:clr>
            <a:srgbClr val="5ACBF0"/>
          </p15:clr>
        </p15:guide>
        <p15:guide id="8" pos="2668">
          <p15:clr>
            <a:srgbClr val="5ACBF0"/>
          </p15:clr>
        </p15:guide>
        <p15:guide id="9" pos="3092">
          <p15:clr>
            <a:srgbClr val="5ACBF0"/>
          </p15:clr>
        </p15:guide>
        <p15:guide id="10" pos="3515">
          <p15:clr>
            <a:srgbClr val="5ACBF0"/>
          </p15:clr>
        </p15:guide>
        <p15:guide id="11" pos="3939">
          <p15:clr>
            <a:srgbClr val="5ACBF0"/>
          </p15:clr>
        </p15:guide>
        <p15:guide id="12" pos="4362">
          <p15:clr>
            <a:srgbClr val="5ACBF0"/>
          </p15:clr>
        </p15:guide>
        <p15:guide id="13" pos="4786">
          <p15:clr>
            <a:srgbClr val="5ACBF0"/>
          </p15:clr>
        </p15:guide>
        <p15:guide id="14" pos="5209">
          <p15:clr>
            <a:srgbClr val="5ACBF0"/>
          </p15:clr>
        </p15:guide>
        <p15:guide id="15" pos="5633">
          <p15:clr>
            <a:srgbClr val="5ACBF0"/>
          </p15:clr>
        </p15:guide>
        <p15:guide id="16" pos="212">
          <p15:clr>
            <a:srgbClr val="C35EA4"/>
          </p15:clr>
        </p15:guide>
        <p15:guide id="17" pos="5548">
          <p15:clr>
            <a:srgbClr val="C35EA4"/>
          </p15:clr>
        </p15:guide>
        <p15:guide id="18" orient="horz" pos="561">
          <p15:clr>
            <a:srgbClr val="5ACBF0"/>
          </p15:clr>
        </p15:guide>
        <p15:guide id="19" orient="horz" pos="985">
          <p15:clr>
            <a:srgbClr val="5ACBF0"/>
          </p15:clr>
        </p15:guide>
        <p15:guide id="20" orient="horz" pos="1408">
          <p15:clr>
            <a:srgbClr val="5ACBF0"/>
          </p15:clr>
        </p15:guide>
        <p15:guide id="21" orient="horz" pos="1832">
          <p15:clr>
            <a:srgbClr val="5ACBF0"/>
          </p15:clr>
        </p15:guide>
        <p15:guide id="22" orient="horz" pos="2255">
          <p15:clr>
            <a:srgbClr val="5ACBF0"/>
          </p15:clr>
        </p15:guide>
        <p15:guide id="23" orient="horz" pos="2679">
          <p15:clr>
            <a:srgbClr val="5ACBF0"/>
          </p15:clr>
        </p15:guide>
        <p15:guide id="24" orient="horz" pos="3102">
          <p15:clr>
            <a:srgbClr val="5ACBF0"/>
          </p15:clr>
        </p15:guide>
        <p15:guide id="25" orient="horz" pos="222">
          <p15:clr>
            <a:srgbClr val="C35EA4"/>
          </p15:clr>
        </p15:guide>
        <p15:guide id="26" orient="horz" pos="3018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4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1.jpeg"/><Relationship Id="rId4" Type="http://schemas.openxmlformats.org/officeDocument/2006/relationships/image" Target="../media/image16.emf"/><Relationship Id="rId9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75" y="1122363"/>
            <a:ext cx="12049625" cy="2387600"/>
          </a:xfrm>
        </p:spPr>
        <p:txBody>
          <a:bodyPr>
            <a:normAutofit/>
          </a:bodyPr>
          <a:lstStyle/>
          <a:p>
            <a:pPr defTabSz="857191"/>
            <a:r>
              <a:rPr lang="en-US" sz="3600" b="1" kern="0" dirty="0">
                <a:latin typeface="+mn-lt"/>
                <a:cs typeface="Segoe UI" panose="020B0502040204020203" pitchFamily="34" charset="0"/>
              </a:rPr>
              <a:t>Applying TLA+ in cloud systems</a:t>
            </a:r>
            <a:br>
              <a:rPr lang="en-US" sz="3600" b="1" kern="0" dirty="0">
                <a:latin typeface="+mn-lt"/>
                <a:cs typeface="Segoe UI" panose="020B0502040204020203" pitchFamily="34" charset="0"/>
              </a:rPr>
            </a:br>
            <a:endParaRPr lang="en-US" sz="3600" b="1" kern="0" dirty="0">
              <a:latin typeface="+mn-lt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319" y="3187658"/>
            <a:ext cx="9144000" cy="482683"/>
          </a:xfrm>
        </p:spPr>
        <p:txBody>
          <a:bodyPr/>
          <a:lstStyle/>
          <a:p>
            <a:r>
              <a:rPr lang="en-US" sz="2000" kern="0" dirty="0">
                <a:cs typeface="Segoe UI" panose="020B0502040204020203" pitchFamily="34" charset="0"/>
              </a:rPr>
              <a:t>Dharma Shukla (@dharmashukla), Technical Fellow, 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118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268771-4974-491B-8E00-F49D61050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671" y="1169043"/>
            <a:ext cx="7754339" cy="5376441"/>
          </a:xfrm>
          <a:prstGeom prst="rect">
            <a:avLst/>
          </a:prstGeom>
        </p:spPr>
      </p:pic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32347" y="176563"/>
            <a:ext cx="10258926" cy="69967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765"/>
              </a:spcAft>
            </a:pPr>
            <a:r>
              <a:rPr lang="en-US" b="1" dirty="0">
                <a:cs typeface="Segoe UI Light" panose="020B0502040204020203" pitchFamily="34" charset="0"/>
              </a:rPr>
              <a:t>Consistent snapshotting at scale</a:t>
            </a:r>
            <a:endParaRPr lang="en-US" sz="4400" b="1" dirty="0">
              <a:cs typeface="Segoe UI Light" panose="020B0502040204020203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B87C216-3488-4FA2-8E4F-222482FD8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573" y="1380456"/>
            <a:ext cx="5071884" cy="449696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Wrote the TLA+ specs for three different protocols</a:t>
            </a:r>
          </a:p>
          <a:p>
            <a:pPr lvl="1"/>
            <a:r>
              <a:rPr lang="en-US" dirty="0"/>
              <a:t>Tandem Collective algorithm</a:t>
            </a:r>
          </a:p>
          <a:p>
            <a:pPr lvl="1"/>
            <a:r>
              <a:rPr lang="en-US" dirty="0"/>
              <a:t>Queued Collective algorithm</a:t>
            </a:r>
          </a:p>
          <a:p>
            <a:pPr lvl="1"/>
            <a:r>
              <a:rPr lang="en-US" dirty="0"/>
              <a:t>Chandy-Lamport algorithm</a:t>
            </a:r>
          </a:p>
          <a:p>
            <a:r>
              <a:rPr lang="en-US" dirty="0"/>
              <a:t>TLA+ helped us evaluate the difficulty of implementing and efficiency tradeoffs</a:t>
            </a:r>
          </a:p>
          <a:p>
            <a:r>
              <a:rPr lang="en-US" dirty="0"/>
              <a:t>TLA+ enabled precise communication of the design across multiple teams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622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2. TLA+ in engineering teams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1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20315" y="173859"/>
            <a:ext cx="11577635" cy="71049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765"/>
              </a:spcAft>
            </a:pPr>
            <a:r>
              <a:rPr lang="en-US" sz="3600" b="1" dirty="0">
                <a:cs typeface="Segoe UI Light" panose="020B0502040204020203" pitchFamily="34" charset="0"/>
              </a:rPr>
              <a:t>Hiring engineers with TLA+ background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CD536-B2B0-4C4F-BD4B-7F9017813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44" y="1528010"/>
            <a:ext cx="11860384" cy="329750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6D3631A-5119-43C8-805A-4ABD8769DA7E}"/>
              </a:ext>
            </a:extLst>
          </p:cNvPr>
          <p:cNvSpPr/>
          <p:nvPr/>
        </p:nvSpPr>
        <p:spPr>
          <a:xfrm>
            <a:off x="721895" y="1864895"/>
            <a:ext cx="1094873" cy="1383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70FD95-4C75-4839-B78E-2F496F1707BA}"/>
              </a:ext>
            </a:extLst>
          </p:cNvPr>
          <p:cNvSpPr/>
          <p:nvPr/>
        </p:nvSpPr>
        <p:spPr>
          <a:xfrm>
            <a:off x="429127" y="4628147"/>
            <a:ext cx="1094873" cy="1383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27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6902" y="71591"/>
            <a:ext cx="11577635" cy="71049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765"/>
              </a:spcAft>
            </a:pPr>
            <a:r>
              <a:rPr lang="en-US" sz="4000" b="1" dirty="0">
                <a:cs typeface="Segoe UI Light" panose="020B0502040204020203" pitchFamily="34" charset="0"/>
              </a:rPr>
              <a:t>Integrating TLA+ as part of onboarding new engineers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BD0E89-27C1-44E8-BB2A-9A42044F2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677" y="1022183"/>
            <a:ext cx="11375860" cy="566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62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20315" y="173859"/>
            <a:ext cx="12253114" cy="71049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765"/>
              </a:spcAft>
            </a:pPr>
            <a:r>
              <a:rPr lang="en-US" sz="4000" b="1" dirty="0"/>
              <a:t>Accompanying</a:t>
            </a:r>
            <a:r>
              <a:rPr lang="en-US" sz="3600" b="1" dirty="0"/>
              <a:t> postmortems of service outages with TLA+ specs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B66679-F154-4F84-B0CD-4AF54FC81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57" y="1017337"/>
            <a:ext cx="10334075" cy="578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67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20315" y="173859"/>
            <a:ext cx="11577635" cy="71049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765"/>
              </a:spcAft>
            </a:pPr>
            <a:r>
              <a:rPr lang="en-US" sz="4000" b="1" dirty="0"/>
              <a:t>Accompanying SLAs with TLA+ specs</a:t>
            </a:r>
            <a:endParaRPr lang="en-US" sz="36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9C9B9F-01CC-4893-8C1D-8F67991A9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15" y="1218583"/>
            <a:ext cx="6509085" cy="40525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F6D74E-2563-49CE-BCB1-9CF30C16D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168" y="1664301"/>
            <a:ext cx="7174832" cy="5093755"/>
          </a:xfrm>
          <a:prstGeom prst="rect">
            <a:avLst/>
          </a:prstGeom>
        </p:spPr>
      </p:pic>
      <p:pic>
        <p:nvPicPr>
          <p:cNvPr id="6" name="Content Placeholder 3" descr="ccinvariant2.png">
            <a:extLst>
              <a:ext uri="{FF2B5EF4-FFF2-40B4-BE49-F238E27FC236}">
                <a16:creationId xmlns:a16="http://schemas.microsoft.com/office/drawing/2014/main" id="{ADDCCE85-ED9E-4A15-868A-BEB8419801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01" b="-3601"/>
          <a:stretch>
            <a:fillRect/>
          </a:stretch>
        </p:blipFill>
        <p:spPr>
          <a:xfrm>
            <a:off x="487279" y="4058359"/>
            <a:ext cx="4908883" cy="269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8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3. 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885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7A260-219A-4A04-BD16-BA0E74712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7B50C-68CA-4229-9A53-EA5946EEE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 first and debug your </a:t>
            </a:r>
            <a:r>
              <a:rPr lang="en-US" u="sng" dirty="0"/>
              <a:t>design</a:t>
            </a:r>
            <a:r>
              <a:rPr lang="en-US" dirty="0"/>
              <a:t> exhaustively before writing any code</a:t>
            </a:r>
          </a:p>
          <a:p>
            <a:r>
              <a:rPr lang="en-US" dirty="0"/>
              <a:t>Making model checking and TLA+ part of the engineering culture produces robust designs and enables engineers to precisely communicate their designs</a:t>
            </a:r>
          </a:p>
          <a:p>
            <a:r>
              <a:rPr lang="en-US" dirty="0"/>
              <a:t>TLA+ has been </a:t>
            </a:r>
            <a:r>
              <a:rPr lang="en-US" u="sng" dirty="0"/>
              <a:t>applied successfully</a:t>
            </a:r>
            <a:r>
              <a:rPr lang="en-US" dirty="0"/>
              <a:t> in multiple large-scale systems at Microsoft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754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63" y="271833"/>
            <a:ext cx="11784073" cy="66001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962" y="1182532"/>
            <a:ext cx="11784073" cy="5479524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A couple of systems</a:t>
            </a:r>
          </a:p>
          <a:p>
            <a:pPr marL="514350" indent="-514350">
              <a:buAutoNum type="arabicPeriod"/>
            </a:pPr>
            <a:r>
              <a:rPr lang="en-US" dirty="0"/>
              <a:t>TLA+ in engineering teams</a:t>
            </a:r>
          </a:p>
          <a:p>
            <a:pPr marL="514350" indent="-514350">
              <a:buAutoNum type="arabicPeriod"/>
            </a:pPr>
            <a:r>
              <a:rPr lang="en-US" dirty="0"/>
              <a:t>Conclusion</a:t>
            </a:r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482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 couple of systems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577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63" y="271833"/>
            <a:ext cx="11784073" cy="66001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Azure Cosmos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962" y="1182532"/>
            <a:ext cx="11784073" cy="5479524"/>
          </a:xfrm>
        </p:spPr>
        <p:txBody>
          <a:bodyPr>
            <a:normAutofit/>
          </a:bodyPr>
          <a:lstStyle/>
          <a:p>
            <a:r>
              <a:rPr lang="en-US" dirty="0"/>
              <a:t>Started in 2010 as Project Florence</a:t>
            </a:r>
          </a:p>
          <a:p>
            <a:r>
              <a:rPr lang="en-US" dirty="0"/>
              <a:t>Generally available since 2017</a:t>
            </a:r>
          </a:p>
          <a:p>
            <a:r>
              <a:rPr lang="en-US" dirty="0"/>
              <a:t>Ring-0, foundational Azure service, operating in all Azure regions, serving 10s of trillions requests/day</a:t>
            </a:r>
          </a:p>
          <a:p>
            <a:r>
              <a:rPr lang="en-US" dirty="0"/>
              <a:t>Became ubiquitous inside Microsoft and is one of the fastest growing Azure services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161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63" y="271833"/>
            <a:ext cx="11784073" cy="66001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Design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962" y="1182532"/>
            <a:ext cx="11784073" cy="5479524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Elastically scale throughput on-demand across any number of Azure regions around the world, within 5s at the 99th percentile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Deliver &lt;10ms end-to-end client-server read/write latencies at the 99th percentile, in any Azure region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Oﬀer 99.999% read/write high availability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Provide tunable consistency models for developers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Operate at a very low cost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Provide strict performance isolation between transactional and analytical workloads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Build schema-agnostic engine to support unbounded schema versioning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Support multiple data models, and multiple popular OSS database APIs all operating on the same underlying data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03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395663" y="660371"/>
            <a:ext cx="739565" cy="498931"/>
            <a:chOff x="9127198" y="4396646"/>
            <a:chExt cx="1336059" cy="994781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9598919" y="4396646"/>
              <a:ext cx="375712" cy="846571"/>
            </a:xfrm>
            <a:custGeom>
              <a:avLst/>
              <a:gdLst>
                <a:gd name="T0" fmla="*/ 306 w 390"/>
                <a:gd name="T1" fmla="*/ 159 h 879"/>
                <a:gd name="T2" fmla="*/ 306 w 390"/>
                <a:gd name="T3" fmla="*/ 159 h 879"/>
                <a:gd name="T4" fmla="*/ 306 w 390"/>
                <a:gd name="T5" fmla="*/ 159 h 879"/>
                <a:gd name="T6" fmla="*/ 222 w 390"/>
                <a:gd name="T7" fmla="*/ 152 h 879"/>
                <a:gd name="T8" fmla="*/ 222 w 390"/>
                <a:gd name="T9" fmla="*/ 139 h 879"/>
                <a:gd name="T10" fmla="*/ 240 w 390"/>
                <a:gd name="T11" fmla="*/ 117 h 879"/>
                <a:gd name="T12" fmla="*/ 240 w 390"/>
                <a:gd name="T13" fmla="*/ 98 h 879"/>
                <a:gd name="T14" fmla="*/ 248 w 390"/>
                <a:gd name="T15" fmla="*/ 90 h 879"/>
                <a:gd name="T16" fmla="*/ 248 w 390"/>
                <a:gd name="T17" fmla="*/ 73 h 879"/>
                <a:gd name="T18" fmla="*/ 243 w 390"/>
                <a:gd name="T19" fmla="*/ 66 h 879"/>
                <a:gd name="T20" fmla="*/ 253 w 390"/>
                <a:gd name="T21" fmla="*/ 43 h 879"/>
                <a:gd name="T22" fmla="*/ 221 w 390"/>
                <a:gd name="T23" fmla="*/ 12 h 879"/>
                <a:gd name="T24" fmla="*/ 220 w 390"/>
                <a:gd name="T25" fmla="*/ 12 h 879"/>
                <a:gd name="T26" fmla="*/ 185 w 390"/>
                <a:gd name="T27" fmla="*/ 0 h 879"/>
                <a:gd name="T28" fmla="*/ 136 w 390"/>
                <a:gd name="T29" fmla="*/ 41 h 879"/>
                <a:gd name="T30" fmla="*/ 146 w 390"/>
                <a:gd name="T31" fmla="*/ 66 h 879"/>
                <a:gd name="T32" fmla="*/ 139 w 390"/>
                <a:gd name="T33" fmla="*/ 73 h 879"/>
                <a:gd name="T34" fmla="*/ 139 w 390"/>
                <a:gd name="T35" fmla="*/ 90 h 879"/>
                <a:gd name="T36" fmla="*/ 147 w 390"/>
                <a:gd name="T37" fmla="*/ 98 h 879"/>
                <a:gd name="T38" fmla="*/ 147 w 390"/>
                <a:gd name="T39" fmla="*/ 117 h 879"/>
                <a:gd name="T40" fmla="*/ 167 w 390"/>
                <a:gd name="T41" fmla="*/ 139 h 879"/>
                <a:gd name="T42" fmla="*/ 167 w 390"/>
                <a:gd name="T43" fmla="*/ 152 h 879"/>
                <a:gd name="T44" fmla="*/ 83 w 390"/>
                <a:gd name="T45" fmla="*/ 159 h 879"/>
                <a:gd name="T46" fmla="*/ 83 w 390"/>
                <a:gd name="T47" fmla="*/ 162 h 879"/>
                <a:gd name="T48" fmla="*/ 0 w 390"/>
                <a:gd name="T49" fmla="*/ 461 h 879"/>
                <a:gd name="T50" fmla="*/ 7 w 390"/>
                <a:gd name="T51" fmla="*/ 461 h 879"/>
                <a:gd name="T52" fmla="*/ 7 w 390"/>
                <a:gd name="T53" fmla="*/ 483 h 879"/>
                <a:gd name="T54" fmla="*/ 24 w 390"/>
                <a:gd name="T55" fmla="*/ 500 h 879"/>
                <a:gd name="T56" fmla="*/ 42 w 390"/>
                <a:gd name="T57" fmla="*/ 483 h 879"/>
                <a:gd name="T58" fmla="*/ 42 w 390"/>
                <a:gd name="T59" fmla="*/ 461 h 879"/>
                <a:gd name="T60" fmla="*/ 48 w 390"/>
                <a:gd name="T61" fmla="*/ 461 h 879"/>
                <a:gd name="T62" fmla="*/ 83 w 390"/>
                <a:gd name="T63" fmla="*/ 294 h 879"/>
                <a:gd name="T64" fmla="*/ 83 w 390"/>
                <a:gd name="T65" fmla="*/ 532 h 879"/>
                <a:gd name="T66" fmla="*/ 112 w 390"/>
                <a:gd name="T67" fmla="*/ 532 h 879"/>
                <a:gd name="T68" fmla="*/ 123 w 390"/>
                <a:gd name="T69" fmla="*/ 851 h 879"/>
                <a:gd name="T70" fmla="*/ 133 w 390"/>
                <a:gd name="T71" fmla="*/ 851 h 879"/>
                <a:gd name="T72" fmla="*/ 118 w 390"/>
                <a:gd name="T73" fmla="*/ 879 h 879"/>
                <a:gd name="T74" fmla="*/ 187 w 390"/>
                <a:gd name="T75" fmla="*/ 879 h 879"/>
                <a:gd name="T76" fmla="*/ 172 w 390"/>
                <a:gd name="T77" fmla="*/ 851 h 879"/>
                <a:gd name="T78" fmla="*/ 182 w 390"/>
                <a:gd name="T79" fmla="*/ 851 h 879"/>
                <a:gd name="T80" fmla="*/ 192 w 390"/>
                <a:gd name="T81" fmla="*/ 532 h 879"/>
                <a:gd name="T82" fmla="*/ 196 w 390"/>
                <a:gd name="T83" fmla="*/ 532 h 879"/>
                <a:gd name="T84" fmla="*/ 207 w 390"/>
                <a:gd name="T85" fmla="*/ 851 h 879"/>
                <a:gd name="T86" fmla="*/ 217 w 390"/>
                <a:gd name="T87" fmla="*/ 851 h 879"/>
                <a:gd name="T88" fmla="*/ 202 w 390"/>
                <a:gd name="T89" fmla="*/ 879 h 879"/>
                <a:gd name="T90" fmla="*/ 271 w 390"/>
                <a:gd name="T91" fmla="*/ 879 h 879"/>
                <a:gd name="T92" fmla="*/ 256 w 390"/>
                <a:gd name="T93" fmla="*/ 851 h 879"/>
                <a:gd name="T94" fmla="*/ 266 w 390"/>
                <a:gd name="T95" fmla="*/ 851 h 879"/>
                <a:gd name="T96" fmla="*/ 276 w 390"/>
                <a:gd name="T97" fmla="*/ 532 h 879"/>
                <a:gd name="T98" fmla="*/ 306 w 390"/>
                <a:gd name="T99" fmla="*/ 532 h 879"/>
                <a:gd name="T100" fmla="*/ 306 w 390"/>
                <a:gd name="T101" fmla="*/ 289 h 879"/>
                <a:gd name="T102" fmla="*/ 342 w 390"/>
                <a:gd name="T103" fmla="*/ 461 h 879"/>
                <a:gd name="T104" fmla="*/ 348 w 390"/>
                <a:gd name="T105" fmla="*/ 461 h 879"/>
                <a:gd name="T106" fmla="*/ 348 w 390"/>
                <a:gd name="T107" fmla="*/ 483 h 879"/>
                <a:gd name="T108" fmla="*/ 366 w 390"/>
                <a:gd name="T109" fmla="*/ 500 h 879"/>
                <a:gd name="T110" fmla="*/ 383 w 390"/>
                <a:gd name="T111" fmla="*/ 483 h 879"/>
                <a:gd name="T112" fmla="*/ 383 w 390"/>
                <a:gd name="T113" fmla="*/ 461 h 879"/>
                <a:gd name="T114" fmla="*/ 390 w 390"/>
                <a:gd name="T115" fmla="*/ 461 h 879"/>
                <a:gd name="T116" fmla="*/ 306 w 390"/>
                <a:gd name="T117" fmla="*/ 159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90" h="879">
                  <a:moveTo>
                    <a:pt x="306" y="159"/>
                  </a:moveTo>
                  <a:cubicBezTo>
                    <a:pt x="306" y="159"/>
                    <a:pt x="306" y="159"/>
                    <a:pt x="306" y="159"/>
                  </a:cubicBezTo>
                  <a:cubicBezTo>
                    <a:pt x="306" y="159"/>
                    <a:pt x="306" y="159"/>
                    <a:pt x="306" y="159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32" y="137"/>
                    <a:pt x="240" y="128"/>
                    <a:pt x="240" y="117"/>
                  </a:cubicBezTo>
                  <a:cubicBezTo>
                    <a:pt x="240" y="98"/>
                    <a:pt x="240" y="98"/>
                    <a:pt x="240" y="98"/>
                  </a:cubicBezTo>
                  <a:cubicBezTo>
                    <a:pt x="244" y="98"/>
                    <a:pt x="248" y="95"/>
                    <a:pt x="248" y="90"/>
                  </a:cubicBezTo>
                  <a:cubicBezTo>
                    <a:pt x="248" y="73"/>
                    <a:pt x="248" y="73"/>
                    <a:pt x="248" y="73"/>
                  </a:cubicBezTo>
                  <a:cubicBezTo>
                    <a:pt x="248" y="70"/>
                    <a:pt x="246" y="67"/>
                    <a:pt x="243" y="66"/>
                  </a:cubicBezTo>
                  <a:cubicBezTo>
                    <a:pt x="249" y="60"/>
                    <a:pt x="253" y="52"/>
                    <a:pt x="253" y="43"/>
                  </a:cubicBezTo>
                  <a:cubicBezTo>
                    <a:pt x="253" y="26"/>
                    <a:pt x="238" y="12"/>
                    <a:pt x="221" y="12"/>
                  </a:cubicBezTo>
                  <a:cubicBezTo>
                    <a:pt x="221" y="12"/>
                    <a:pt x="220" y="12"/>
                    <a:pt x="220" y="12"/>
                  </a:cubicBezTo>
                  <a:cubicBezTo>
                    <a:pt x="211" y="4"/>
                    <a:pt x="199" y="0"/>
                    <a:pt x="185" y="0"/>
                  </a:cubicBezTo>
                  <a:cubicBezTo>
                    <a:pt x="158" y="0"/>
                    <a:pt x="136" y="18"/>
                    <a:pt x="136" y="41"/>
                  </a:cubicBezTo>
                  <a:cubicBezTo>
                    <a:pt x="136" y="50"/>
                    <a:pt x="140" y="59"/>
                    <a:pt x="146" y="66"/>
                  </a:cubicBezTo>
                  <a:cubicBezTo>
                    <a:pt x="142" y="66"/>
                    <a:pt x="139" y="69"/>
                    <a:pt x="139" y="73"/>
                  </a:cubicBezTo>
                  <a:cubicBezTo>
                    <a:pt x="139" y="90"/>
                    <a:pt x="139" y="90"/>
                    <a:pt x="139" y="90"/>
                  </a:cubicBezTo>
                  <a:cubicBezTo>
                    <a:pt x="139" y="95"/>
                    <a:pt x="143" y="98"/>
                    <a:pt x="147" y="98"/>
                  </a:cubicBezTo>
                  <a:cubicBezTo>
                    <a:pt x="147" y="117"/>
                    <a:pt x="147" y="117"/>
                    <a:pt x="147" y="117"/>
                  </a:cubicBezTo>
                  <a:cubicBezTo>
                    <a:pt x="147" y="128"/>
                    <a:pt x="156" y="138"/>
                    <a:pt x="167" y="139"/>
                  </a:cubicBezTo>
                  <a:cubicBezTo>
                    <a:pt x="167" y="152"/>
                    <a:pt x="167" y="152"/>
                    <a:pt x="167" y="152"/>
                  </a:cubicBezTo>
                  <a:cubicBezTo>
                    <a:pt x="83" y="159"/>
                    <a:pt x="83" y="159"/>
                    <a:pt x="83" y="159"/>
                  </a:cubicBezTo>
                  <a:cubicBezTo>
                    <a:pt x="83" y="162"/>
                    <a:pt x="83" y="162"/>
                    <a:pt x="83" y="162"/>
                  </a:cubicBezTo>
                  <a:cubicBezTo>
                    <a:pt x="38" y="258"/>
                    <a:pt x="11" y="355"/>
                    <a:pt x="0" y="461"/>
                  </a:cubicBezTo>
                  <a:cubicBezTo>
                    <a:pt x="7" y="461"/>
                    <a:pt x="7" y="461"/>
                    <a:pt x="7" y="461"/>
                  </a:cubicBezTo>
                  <a:cubicBezTo>
                    <a:pt x="7" y="483"/>
                    <a:pt x="7" y="483"/>
                    <a:pt x="7" y="483"/>
                  </a:cubicBezTo>
                  <a:cubicBezTo>
                    <a:pt x="7" y="492"/>
                    <a:pt x="15" y="500"/>
                    <a:pt x="24" y="500"/>
                  </a:cubicBezTo>
                  <a:cubicBezTo>
                    <a:pt x="34" y="500"/>
                    <a:pt x="42" y="492"/>
                    <a:pt x="42" y="483"/>
                  </a:cubicBezTo>
                  <a:cubicBezTo>
                    <a:pt x="42" y="461"/>
                    <a:pt x="42" y="461"/>
                    <a:pt x="42" y="461"/>
                  </a:cubicBezTo>
                  <a:cubicBezTo>
                    <a:pt x="48" y="461"/>
                    <a:pt x="48" y="461"/>
                    <a:pt x="48" y="461"/>
                  </a:cubicBezTo>
                  <a:cubicBezTo>
                    <a:pt x="54" y="403"/>
                    <a:pt x="66" y="348"/>
                    <a:pt x="83" y="294"/>
                  </a:cubicBezTo>
                  <a:cubicBezTo>
                    <a:pt x="83" y="532"/>
                    <a:pt x="83" y="532"/>
                    <a:pt x="83" y="532"/>
                  </a:cubicBezTo>
                  <a:cubicBezTo>
                    <a:pt x="112" y="532"/>
                    <a:pt x="112" y="532"/>
                    <a:pt x="112" y="532"/>
                  </a:cubicBezTo>
                  <a:cubicBezTo>
                    <a:pt x="123" y="851"/>
                    <a:pt x="123" y="851"/>
                    <a:pt x="123" y="851"/>
                  </a:cubicBezTo>
                  <a:cubicBezTo>
                    <a:pt x="133" y="851"/>
                    <a:pt x="133" y="851"/>
                    <a:pt x="133" y="851"/>
                  </a:cubicBezTo>
                  <a:cubicBezTo>
                    <a:pt x="124" y="857"/>
                    <a:pt x="118" y="867"/>
                    <a:pt x="118" y="879"/>
                  </a:cubicBezTo>
                  <a:cubicBezTo>
                    <a:pt x="187" y="879"/>
                    <a:pt x="187" y="879"/>
                    <a:pt x="187" y="879"/>
                  </a:cubicBezTo>
                  <a:cubicBezTo>
                    <a:pt x="187" y="867"/>
                    <a:pt x="181" y="857"/>
                    <a:pt x="172" y="851"/>
                  </a:cubicBezTo>
                  <a:cubicBezTo>
                    <a:pt x="182" y="851"/>
                    <a:pt x="182" y="851"/>
                    <a:pt x="182" y="851"/>
                  </a:cubicBezTo>
                  <a:cubicBezTo>
                    <a:pt x="192" y="532"/>
                    <a:pt x="192" y="532"/>
                    <a:pt x="192" y="532"/>
                  </a:cubicBezTo>
                  <a:cubicBezTo>
                    <a:pt x="196" y="532"/>
                    <a:pt x="196" y="532"/>
                    <a:pt x="196" y="532"/>
                  </a:cubicBezTo>
                  <a:cubicBezTo>
                    <a:pt x="207" y="851"/>
                    <a:pt x="207" y="851"/>
                    <a:pt x="207" y="851"/>
                  </a:cubicBezTo>
                  <a:cubicBezTo>
                    <a:pt x="217" y="851"/>
                    <a:pt x="217" y="851"/>
                    <a:pt x="217" y="851"/>
                  </a:cubicBezTo>
                  <a:cubicBezTo>
                    <a:pt x="208" y="857"/>
                    <a:pt x="202" y="867"/>
                    <a:pt x="202" y="879"/>
                  </a:cubicBezTo>
                  <a:cubicBezTo>
                    <a:pt x="271" y="879"/>
                    <a:pt x="271" y="879"/>
                    <a:pt x="271" y="879"/>
                  </a:cubicBezTo>
                  <a:cubicBezTo>
                    <a:pt x="271" y="867"/>
                    <a:pt x="265" y="857"/>
                    <a:pt x="256" y="851"/>
                  </a:cubicBezTo>
                  <a:cubicBezTo>
                    <a:pt x="266" y="851"/>
                    <a:pt x="266" y="851"/>
                    <a:pt x="266" y="851"/>
                  </a:cubicBezTo>
                  <a:cubicBezTo>
                    <a:pt x="276" y="532"/>
                    <a:pt x="276" y="532"/>
                    <a:pt x="276" y="532"/>
                  </a:cubicBezTo>
                  <a:cubicBezTo>
                    <a:pt x="306" y="532"/>
                    <a:pt x="306" y="532"/>
                    <a:pt x="306" y="532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23" y="345"/>
                    <a:pt x="336" y="401"/>
                    <a:pt x="342" y="461"/>
                  </a:cubicBezTo>
                  <a:cubicBezTo>
                    <a:pt x="348" y="461"/>
                    <a:pt x="348" y="461"/>
                    <a:pt x="348" y="461"/>
                  </a:cubicBezTo>
                  <a:cubicBezTo>
                    <a:pt x="348" y="483"/>
                    <a:pt x="348" y="483"/>
                    <a:pt x="348" y="483"/>
                  </a:cubicBezTo>
                  <a:cubicBezTo>
                    <a:pt x="348" y="492"/>
                    <a:pt x="356" y="500"/>
                    <a:pt x="366" y="500"/>
                  </a:cubicBezTo>
                  <a:cubicBezTo>
                    <a:pt x="375" y="500"/>
                    <a:pt x="383" y="492"/>
                    <a:pt x="383" y="483"/>
                  </a:cubicBezTo>
                  <a:cubicBezTo>
                    <a:pt x="383" y="461"/>
                    <a:pt x="383" y="461"/>
                    <a:pt x="383" y="461"/>
                  </a:cubicBezTo>
                  <a:cubicBezTo>
                    <a:pt x="390" y="461"/>
                    <a:pt x="390" y="461"/>
                    <a:pt x="390" y="461"/>
                  </a:cubicBezTo>
                  <a:cubicBezTo>
                    <a:pt x="380" y="354"/>
                    <a:pt x="351" y="256"/>
                    <a:pt x="306" y="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9127198" y="4396646"/>
              <a:ext cx="375712" cy="846571"/>
            </a:xfrm>
            <a:custGeom>
              <a:avLst/>
              <a:gdLst>
                <a:gd name="T0" fmla="*/ 306 w 390"/>
                <a:gd name="T1" fmla="*/ 159 h 879"/>
                <a:gd name="T2" fmla="*/ 306 w 390"/>
                <a:gd name="T3" fmla="*/ 159 h 879"/>
                <a:gd name="T4" fmla="*/ 306 w 390"/>
                <a:gd name="T5" fmla="*/ 159 h 879"/>
                <a:gd name="T6" fmla="*/ 222 w 390"/>
                <a:gd name="T7" fmla="*/ 152 h 879"/>
                <a:gd name="T8" fmla="*/ 222 w 390"/>
                <a:gd name="T9" fmla="*/ 139 h 879"/>
                <a:gd name="T10" fmla="*/ 240 w 390"/>
                <a:gd name="T11" fmla="*/ 117 h 879"/>
                <a:gd name="T12" fmla="*/ 240 w 390"/>
                <a:gd name="T13" fmla="*/ 98 h 879"/>
                <a:gd name="T14" fmla="*/ 248 w 390"/>
                <a:gd name="T15" fmla="*/ 90 h 879"/>
                <a:gd name="T16" fmla="*/ 248 w 390"/>
                <a:gd name="T17" fmla="*/ 73 h 879"/>
                <a:gd name="T18" fmla="*/ 243 w 390"/>
                <a:gd name="T19" fmla="*/ 66 h 879"/>
                <a:gd name="T20" fmla="*/ 253 w 390"/>
                <a:gd name="T21" fmla="*/ 43 h 879"/>
                <a:gd name="T22" fmla="*/ 221 w 390"/>
                <a:gd name="T23" fmla="*/ 12 h 879"/>
                <a:gd name="T24" fmla="*/ 220 w 390"/>
                <a:gd name="T25" fmla="*/ 12 h 879"/>
                <a:gd name="T26" fmla="*/ 185 w 390"/>
                <a:gd name="T27" fmla="*/ 0 h 879"/>
                <a:gd name="T28" fmla="*/ 136 w 390"/>
                <a:gd name="T29" fmla="*/ 41 h 879"/>
                <a:gd name="T30" fmla="*/ 146 w 390"/>
                <a:gd name="T31" fmla="*/ 66 h 879"/>
                <a:gd name="T32" fmla="*/ 139 w 390"/>
                <a:gd name="T33" fmla="*/ 73 h 879"/>
                <a:gd name="T34" fmla="*/ 139 w 390"/>
                <a:gd name="T35" fmla="*/ 90 h 879"/>
                <a:gd name="T36" fmla="*/ 147 w 390"/>
                <a:gd name="T37" fmla="*/ 98 h 879"/>
                <a:gd name="T38" fmla="*/ 147 w 390"/>
                <a:gd name="T39" fmla="*/ 117 h 879"/>
                <a:gd name="T40" fmla="*/ 167 w 390"/>
                <a:gd name="T41" fmla="*/ 139 h 879"/>
                <a:gd name="T42" fmla="*/ 167 w 390"/>
                <a:gd name="T43" fmla="*/ 152 h 879"/>
                <a:gd name="T44" fmla="*/ 83 w 390"/>
                <a:gd name="T45" fmla="*/ 159 h 879"/>
                <a:gd name="T46" fmla="*/ 83 w 390"/>
                <a:gd name="T47" fmla="*/ 162 h 879"/>
                <a:gd name="T48" fmla="*/ 0 w 390"/>
                <a:gd name="T49" fmla="*/ 461 h 879"/>
                <a:gd name="T50" fmla="*/ 7 w 390"/>
                <a:gd name="T51" fmla="*/ 461 h 879"/>
                <a:gd name="T52" fmla="*/ 7 w 390"/>
                <a:gd name="T53" fmla="*/ 483 h 879"/>
                <a:gd name="T54" fmla="*/ 24 w 390"/>
                <a:gd name="T55" fmla="*/ 500 h 879"/>
                <a:gd name="T56" fmla="*/ 42 w 390"/>
                <a:gd name="T57" fmla="*/ 483 h 879"/>
                <a:gd name="T58" fmla="*/ 42 w 390"/>
                <a:gd name="T59" fmla="*/ 461 h 879"/>
                <a:gd name="T60" fmla="*/ 48 w 390"/>
                <a:gd name="T61" fmla="*/ 461 h 879"/>
                <a:gd name="T62" fmla="*/ 83 w 390"/>
                <a:gd name="T63" fmla="*/ 294 h 879"/>
                <a:gd name="T64" fmla="*/ 83 w 390"/>
                <a:gd name="T65" fmla="*/ 532 h 879"/>
                <a:gd name="T66" fmla="*/ 112 w 390"/>
                <a:gd name="T67" fmla="*/ 532 h 879"/>
                <a:gd name="T68" fmla="*/ 123 w 390"/>
                <a:gd name="T69" fmla="*/ 851 h 879"/>
                <a:gd name="T70" fmla="*/ 133 w 390"/>
                <a:gd name="T71" fmla="*/ 851 h 879"/>
                <a:gd name="T72" fmla="*/ 118 w 390"/>
                <a:gd name="T73" fmla="*/ 879 h 879"/>
                <a:gd name="T74" fmla="*/ 187 w 390"/>
                <a:gd name="T75" fmla="*/ 879 h 879"/>
                <a:gd name="T76" fmla="*/ 172 w 390"/>
                <a:gd name="T77" fmla="*/ 851 h 879"/>
                <a:gd name="T78" fmla="*/ 182 w 390"/>
                <a:gd name="T79" fmla="*/ 851 h 879"/>
                <a:gd name="T80" fmla="*/ 192 w 390"/>
                <a:gd name="T81" fmla="*/ 532 h 879"/>
                <a:gd name="T82" fmla="*/ 196 w 390"/>
                <a:gd name="T83" fmla="*/ 532 h 879"/>
                <a:gd name="T84" fmla="*/ 207 w 390"/>
                <a:gd name="T85" fmla="*/ 851 h 879"/>
                <a:gd name="T86" fmla="*/ 217 w 390"/>
                <a:gd name="T87" fmla="*/ 851 h 879"/>
                <a:gd name="T88" fmla="*/ 202 w 390"/>
                <a:gd name="T89" fmla="*/ 879 h 879"/>
                <a:gd name="T90" fmla="*/ 271 w 390"/>
                <a:gd name="T91" fmla="*/ 879 h 879"/>
                <a:gd name="T92" fmla="*/ 256 w 390"/>
                <a:gd name="T93" fmla="*/ 851 h 879"/>
                <a:gd name="T94" fmla="*/ 266 w 390"/>
                <a:gd name="T95" fmla="*/ 851 h 879"/>
                <a:gd name="T96" fmla="*/ 276 w 390"/>
                <a:gd name="T97" fmla="*/ 532 h 879"/>
                <a:gd name="T98" fmla="*/ 306 w 390"/>
                <a:gd name="T99" fmla="*/ 532 h 879"/>
                <a:gd name="T100" fmla="*/ 306 w 390"/>
                <a:gd name="T101" fmla="*/ 289 h 879"/>
                <a:gd name="T102" fmla="*/ 342 w 390"/>
                <a:gd name="T103" fmla="*/ 461 h 879"/>
                <a:gd name="T104" fmla="*/ 348 w 390"/>
                <a:gd name="T105" fmla="*/ 461 h 879"/>
                <a:gd name="T106" fmla="*/ 348 w 390"/>
                <a:gd name="T107" fmla="*/ 483 h 879"/>
                <a:gd name="T108" fmla="*/ 366 w 390"/>
                <a:gd name="T109" fmla="*/ 500 h 879"/>
                <a:gd name="T110" fmla="*/ 383 w 390"/>
                <a:gd name="T111" fmla="*/ 483 h 879"/>
                <a:gd name="T112" fmla="*/ 383 w 390"/>
                <a:gd name="T113" fmla="*/ 461 h 879"/>
                <a:gd name="T114" fmla="*/ 390 w 390"/>
                <a:gd name="T115" fmla="*/ 461 h 879"/>
                <a:gd name="T116" fmla="*/ 306 w 390"/>
                <a:gd name="T117" fmla="*/ 159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90" h="879">
                  <a:moveTo>
                    <a:pt x="306" y="159"/>
                  </a:moveTo>
                  <a:cubicBezTo>
                    <a:pt x="306" y="159"/>
                    <a:pt x="306" y="159"/>
                    <a:pt x="306" y="159"/>
                  </a:cubicBezTo>
                  <a:cubicBezTo>
                    <a:pt x="306" y="159"/>
                    <a:pt x="306" y="159"/>
                    <a:pt x="306" y="159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32" y="137"/>
                    <a:pt x="240" y="128"/>
                    <a:pt x="240" y="117"/>
                  </a:cubicBezTo>
                  <a:cubicBezTo>
                    <a:pt x="240" y="98"/>
                    <a:pt x="240" y="98"/>
                    <a:pt x="240" y="98"/>
                  </a:cubicBezTo>
                  <a:cubicBezTo>
                    <a:pt x="244" y="98"/>
                    <a:pt x="248" y="95"/>
                    <a:pt x="248" y="90"/>
                  </a:cubicBezTo>
                  <a:cubicBezTo>
                    <a:pt x="248" y="73"/>
                    <a:pt x="248" y="73"/>
                    <a:pt x="248" y="73"/>
                  </a:cubicBezTo>
                  <a:cubicBezTo>
                    <a:pt x="248" y="70"/>
                    <a:pt x="246" y="67"/>
                    <a:pt x="243" y="66"/>
                  </a:cubicBezTo>
                  <a:cubicBezTo>
                    <a:pt x="249" y="60"/>
                    <a:pt x="253" y="52"/>
                    <a:pt x="253" y="43"/>
                  </a:cubicBezTo>
                  <a:cubicBezTo>
                    <a:pt x="253" y="26"/>
                    <a:pt x="238" y="12"/>
                    <a:pt x="221" y="12"/>
                  </a:cubicBezTo>
                  <a:cubicBezTo>
                    <a:pt x="221" y="12"/>
                    <a:pt x="220" y="12"/>
                    <a:pt x="220" y="12"/>
                  </a:cubicBezTo>
                  <a:cubicBezTo>
                    <a:pt x="211" y="4"/>
                    <a:pt x="199" y="0"/>
                    <a:pt x="185" y="0"/>
                  </a:cubicBezTo>
                  <a:cubicBezTo>
                    <a:pt x="158" y="0"/>
                    <a:pt x="136" y="18"/>
                    <a:pt x="136" y="41"/>
                  </a:cubicBezTo>
                  <a:cubicBezTo>
                    <a:pt x="136" y="50"/>
                    <a:pt x="140" y="59"/>
                    <a:pt x="146" y="66"/>
                  </a:cubicBezTo>
                  <a:cubicBezTo>
                    <a:pt x="142" y="66"/>
                    <a:pt x="139" y="69"/>
                    <a:pt x="139" y="73"/>
                  </a:cubicBezTo>
                  <a:cubicBezTo>
                    <a:pt x="139" y="90"/>
                    <a:pt x="139" y="90"/>
                    <a:pt x="139" y="90"/>
                  </a:cubicBezTo>
                  <a:cubicBezTo>
                    <a:pt x="139" y="95"/>
                    <a:pt x="143" y="98"/>
                    <a:pt x="147" y="98"/>
                  </a:cubicBezTo>
                  <a:cubicBezTo>
                    <a:pt x="147" y="117"/>
                    <a:pt x="147" y="117"/>
                    <a:pt x="147" y="117"/>
                  </a:cubicBezTo>
                  <a:cubicBezTo>
                    <a:pt x="147" y="128"/>
                    <a:pt x="156" y="138"/>
                    <a:pt x="167" y="139"/>
                  </a:cubicBezTo>
                  <a:cubicBezTo>
                    <a:pt x="167" y="152"/>
                    <a:pt x="167" y="152"/>
                    <a:pt x="167" y="152"/>
                  </a:cubicBezTo>
                  <a:cubicBezTo>
                    <a:pt x="83" y="159"/>
                    <a:pt x="83" y="159"/>
                    <a:pt x="83" y="159"/>
                  </a:cubicBezTo>
                  <a:cubicBezTo>
                    <a:pt x="83" y="162"/>
                    <a:pt x="83" y="162"/>
                    <a:pt x="83" y="162"/>
                  </a:cubicBezTo>
                  <a:cubicBezTo>
                    <a:pt x="38" y="258"/>
                    <a:pt x="11" y="355"/>
                    <a:pt x="0" y="461"/>
                  </a:cubicBezTo>
                  <a:cubicBezTo>
                    <a:pt x="7" y="461"/>
                    <a:pt x="7" y="461"/>
                    <a:pt x="7" y="461"/>
                  </a:cubicBezTo>
                  <a:cubicBezTo>
                    <a:pt x="7" y="483"/>
                    <a:pt x="7" y="483"/>
                    <a:pt x="7" y="483"/>
                  </a:cubicBezTo>
                  <a:cubicBezTo>
                    <a:pt x="7" y="492"/>
                    <a:pt x="15" y="500"/>
                    <a:pt x="24" y="500"/>
                  </a:cubicBezTo>
                  <a:cubicBezTo>
                    <a:pt x="34" y="500"/>
                    <a:pt x="42" y="492"/>
                    <a:pt x="42" y="483"/>
                  </a:cubicBezTo>
                  <a:cubicBezTo>
                    <a:pt x="42" y="461"/>
                    <a:pt x="42" y="461"/>
                    <a:pt x="42" y="461"/>
                  </a:cubicBezTo>
                  <a:cubicBezTo>
                    <a:pt x="48" y="461"/>
                    <a:pt x="48" y="461"/>
                    <a:pt x="48" y="461"/>
                  </a:cubicBezTo>
                  <a:cubicBezTo>
                    <a:pt x="54" y="403"/>
                    <a:pt x="66" y="348"/>
                    <a:pt x="83" y="294"/>
                  </a:cubicBezTo>
                  <a:cubicBezTo>
                    <a:pt x="83" y="532"/>
                    <a:pt x="83" y="532"/>
                    <a:pt x="83" y="532"/>
                  </a:cubicBezTo>
                  <a:cubicBezTo>
                    <a:pt x="112" y="532"/>
                    <a:pt x="112" y="532"/>
                    <a:pt x="112" y="532"/>
                  </a:cubicBezTo>
                  <a:cubicBezTo>
                    <a:pt x="123" y="851"/>
                    <a:pt x="123" y="851"/>
                    <a:pt x="123" y="851"/>
                  </a:cubicBezTo>
                  <a:cubicBezTo>
                    <a:pt x="133" y="851"/>
                    <a:pt x="133" y="851"/>
                    <a:pt x="133" y="851"/>
                  </a:cubicBezTo>
                  <a:cubicBezTo>
                    <a:pt x="124" y="857"/>
                    <a:pt x="118" y="867"/>
                    <a:pt x="118" y="879"/>
                  </a:cubicBezTo>
                  <a:cubicBezTo>
                    <a:pt x="187" y="879"/>
                    <a:pt x="187" y="879"/>
                    <a:pt x="187" y="879"/>
                  </a:cubicBezTo>
                  <a:cubicBezTo>
                    <a:pt x="187" y="867"/>
                    <a:pt x="181" y="857"/>
                    <a:pt x="172" y="851"/>
                  </a:cubicBezTo>
                  <a:cubicBezTo>
                    <a:pt x="182" y="851"/>
                    <a:pt x="182" y="851"/>
                    <a:pt x="182" y="851"/>
                  </a:cubicBezTo>
                  <a:cubicBezTo>
                    <a:pt x="192" y="532"/>
                    <a:pt x="192" y="532"/>
                    <a:pt x="192" y="532"/>
                  </a:cubicBezTo>
                  <a:cubicBezTo>
                    <a:pt x="196" y="532"/>
                    <a:pt x="196" y="532"/>
                    <a:pt x="196" y="532"/>
                  </a:cubicBezTo>
                  <a:cubicBezTo>
                    <a:pt x="207" y="851"/>
                    <a:pt x="207" y="851"/>
                    <a:pt x="207" y="851"/>
                  </a:cubicBezTo>
                  <a:cubicBezTo>
                    <a:pt x="217" y="851"/>
                    <a:pt x="217" y="851"/>
                    <a:pt x="217" y="851"/>
                  </a:cubicBezTo>
                  <a:cubicBezTo>
                    <a:pt x="208" y="857"/>
                    <a:pt x="202" y="867"/>
                    <a:pt x="202" y="879"/>
                  </a:cubicBezTo>
                  <a:cubicBezTo>
                    <a:pt x="271" y="879"/>
                    <a:pt x="271" y="879"/>
                    <a:pt x="271" y="879"/>
                  </a:cubicBezTo>
                  <a:cubicBezTo>
                    <a:pt x="271" y="867"/>
                    <a:pt x="265" y="857"/>
                    <a:pt x="256" y="851"/>
                  </a:cubicBezTo>
                  <a:cubicBezTo>
                    <a:pt x="266" y="851"/>
                    <a:pt x="266" y="851"/>
                    <a:pt x="266" y="851"/>
                  </a:cubicBezTo>
                  <a:cubicBezTo>
                    <a:pt x="276" y="532"/>
                    <a:pt x="276" y="532"/>
                    <a:pt x="276" y="532"/>
                  </a:cubicBezTo>
                  <a:cubicBezTo>
                    <a:pt x="306" y="532"/>
                    <a:pt x="306" y="532"/>
                    <a:pt x="306" y="532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23" y="345"/>
                    <a:pt x="336" y="401"/>
                    <a:pt x="342" y="461"/>
                  </a:cubicBezTo>
                  <a:cubicBezTo>
                    <a:pt x="348" y="461"/>
                    <a:pt x="348" y="461"/>
                    <a:pt x="348" y="461"/>
                  </a:cubicBezTo>
                  <a:cubicBezTo>
                    <a:pt x="348" y="483"/>
                    <a:pt x="348" y="483"/>
                    <a:pt x="348" y="483"/>
                  </a:cubicBezTo>
                  <a:cubicBezTo>
                    <a:pt x="348" y="492"/>
                    <a:pt x="356" y="500"/>
                    <a:pt x="366" y="500"/>
                  </a:cubicBezTo>
                  <a:cubicBezTo>
                    <a:pt x="375" y="500"/>
                    <a:pt x="383" y="492"/>
                    <a:pt x="383" y="483"/>
                  </a:cubicBezTo>
                  <a:cubicBezTo>
                    <a:pt x="383" y="461"/>
                    <a:pt x="383" y="461"/>
                    <a:pt x="383" y="461"/>
                  </a:cubicBezTo>
                  <a:cubicBezTo>
                    <a:pt x="390" y="461"/>
                    <a:pt x="390" y="461"/>
                    <a:pt x="390" y="461"/>
                  </a:cubicBezTo>
                  <a:cubicBezTo>
                    <a:pt x="380" y="354"/>
                    <a:pt x="351" y="256"/>
                    <a:pt x="306" y="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10087545" y="4396646"/>
              <a:ext cx="375712" cy="846571"/>
            </a:xfrm>
            <a:custGeom>
              <a:avLst/>
              <a:gdLst>
                <a:gd name="T0" fmla="*/ 306 w 390"/>
                <a:gd name="T1" fmla="*/ 159 h 879"/>
                <a:gd name="T2" fmla="*/ 306 w 390"/>
                <a:gd name="T3" fmla="*/ 159 h 879"/>
                <a:gd name="T4" fmla="*/ 306 w 390"/>
                <a:gd name="T5" fmla="*/ 159 h 879"/>
                <a:gd name="T6" fmla="*/ 222 w 390"/>
                <a:gd name="T7" fmla="*/ 152 h 879"/>
                <a:gd name="T8" fmla="*/ 222 w 390"/>
                <a:gd name="T9" fmla="*/ 139 h 879"/>
                <a:gd name="T10" fmla="*/ 240 w 390"/>
                <a:gd name="T11" fmla="*/ 117 h 879"/>
                <a:gd name="T12" fmla="*/ 240 w 390"/>
                <a:gd name="T13" fmla="*/ 98 h 879"/>
                <a:gd name="T14" fmla="*/ 248 w 390"/>
                <a:gd name="T15" fmla="*/ 90 h 879"/>
                <a:gd name="T16" fmla="*/ 248 w 390"/>
                <a:gd name="T17" fmla="*/ 73 h 879"/>
                <a:gd name="T18" fmla="*/ 243 w 390"/>
                <a:gd name="T19" fmla="*/ 66 h 879"/>
                <a:gd name="T20" fmla="*/ 253 w 390"/>
                <a:gd name="T21" fmla="*/ 43 h 879"/>
                <a:gd name="T22" fmla="*/ 221 w 390"/>
                <a:gd name="T23" fmla="*/ 12 h 879"/>
                <a:gd name="T24" fmla="*/ 220 w 390"/>
                <a:gd name="T25" fmla="*/ 12 h 879"/>
                <a:gd name="T26" fmla="*/ 185 w 390"/>
                <a:gd name="T27" fmla="*/ 0 h 879"/>
                <a:gd name="T28" fmla="*/ 136 w 390"/>
                <a:gd name="T29" fmla="*/ 41 h 879"/>
                <a:gd name="T30" fmla="*/ 146 w 390"/>
                <a:gd name="T31" fmla="*/ 66 h 879"/>
                <a:gd name="T32" fmla="*/ 139 w 390"/>
                <a:gd name="T33" fmla="*/ 73 h 879"/>
                <a:gd name="T34" fmla="*/ 139 w 390"/>
                <a:gd name="T35" fmla="*/ 90 h 879"/>
                <a:gd name="T36" fmla="*/ 147 w 390"/>
                <a:gd name="T37" fmla="*/ 98 h 879"/>
                <a:gd name="T38" fmla="*/ 147 w 390"/>
                <a:gd name="T39" fmla="*/ 117 h 879"/>
                <a:gd name="T40" fmla="*/ 167 w 390"/>
                <a:gd name="T41" fmla="*/ 139 h 879"/>
                <a:gd name="T42" fmla="*/ 167 w 390"/>
                <a:gd name="T43" fmla="*/ 152 h 879"/>
                <a:gd name="T44" fmla="*/ 83 w 390"/>
                <a:gd name="T45" fmla="*/ 159 h 879"/>
                <a:gd name="T46" fmla="*/ 83 w 390"/>
                <a:gd name="T47" fmla="*/ 162 h 879"/>
                <a:gd name="T48" fmla="*/ 0 w 390"/>
                <a:gd name="T49" fmla="*/ 461 h 879"/>
                <a:gd name="T50" fmla="*/ 7 w 390"/>
                <a:gd name="T51" fmla="*/ 461 h 879"/>
                <a:gd name="T52" fmla="*/ 7 w 390"/>
                <a:gd name="T53" fmla="*/ 483 h 879"/>
                <a:gd name="T54" fmla="*/ 24 w 390"/>
                <a:gd name="T55" fmla="*/ 500 h 879"/>
                <a:gd name="T56" fmla="*/ 42 w 390"/>
                <a:gd name="T57" fmla="*/ 483 h 879"/>
                <a:gd name="T58" fmla="*/ 42 w 390"/>
                <a:gd name="T59" fmla="*/ 461 h 879"/>
                <a:gd name="T60" fmla="*/ 48 w 390"/>
                <a:gd name="T61" fmla="*/ 461 h 879"/>
                <a:gd name="T62" fmla="*/ 83 w 390"/>
                <a:gd name="T63" fmla="*/ 294 h 879"/>
                <a:gd name="T64" fmla="*/ 83 w 390"/>
                <a:gd name="T65" fmla="*/ 532 h 879"/>
                <a:gd name="T66" fmla="*/ 112 w 390"/>
                <a:gd name="T67" fmla="*/ 532 h 879"/>
                <a:gd name="T68" fmla="*/ 123 w 390"/>
                <a:gd name="T69" fmla="*/ 851 h 879"/>
                <a:gd name="T70" fmla="*/ 133 w 390"/>
                <a:gd name="T71" fmla="*/ 851 h 879"/>
                <a:gd name="T72" fmla="*/ 118 w 390"/>
                <a:gd name="T73" fmla="*/ 879 h 879"/>
                <a:gd name="T74" fmla="*/ 187 w 390"/>
                <a:gd name="T75" fmla="*/ 879 h 879"/>
                <a:gd name="T76" fmla="*/ 172 w 390"/>
                <a:gd name="T77" fmla="*/ 851 h 879"/>
                <a:gd name="T78" fmla="*/ 182 w 390"/>
                <a:gd name="T79" fmla="*/ 851 h 879"/>
                <a:gd name="T80" fmla="*/ 192 w 390"/>
                <a:gd name="T81" fmla="*/ 532 h 879"/>
                <a:gd name="T82" fmla="*/ 196 w 390"/>
                <a:gd name="T83" fmla="*/ 532 h 879"/>
                <a:gd name="T84" fmla="*/ 207 w 390"/>
                <a:gd name="T85" fmla="*/ 851 h 879"/>
                <a:gd name="T86" fmla="*/ 217 w 390"/>
                <a:gd name="T87" fmla="*/ 851 h 879"/>
                <a:gd name="T88" fmla="*/ 202 w 390"/>
                <a:gd name="T89" fmla="*/ 879 h 879"/>
                <a:gd name="T90" fmla="*/ 271 w 390"/>
                <a:gd name="T91" fmla="*/ 879 h 879"/>
                <a:gd name="T92" fmla="*/ 256 w 390"/>
                <a:gd name="T93" fmla="*/ 851 h 879"/>
                <a:gd name="T94" fmla="*/ 266 w 390"/>
                <a:gd name="T95" fmla="*/ 851 h 879"/>
                <a:gd name="T96" fmla="*/ 276 w 390"/>
                <a:gd name="T97" fmla="*/ 532 h 879"/>
                <a:gd name="T98" fmla="*/ 306 w 390"/>
                <a:gd name="T99" fmla="*/ 532 h 879"/>
                <a:gd name="T100" fmla="*/ 306 w 390"/>
                <a:gd name="T101" fmla="*/ 289 h 879"/>
                <a:gd name="T102" fmla="*/ 342 w 390"/>
                <a:gd name="T103" fmla="*/ 461 h 879"/>
                <a:gd name="T104" fmla="*/ 348 w 390"/>
                <a:gd name="T105" fmla="*/ 461 h 879"/>
                <a:gd name="T106" fmla="*/ 348 w 390"/>
                <a:gd name="T107" fmla="*/ 483 h 879"/>
                <a:gd name="T108" fmla="*/ 366 w 390"/>
                <a:gd name="T109" fmla="*/ 500 h 879"/>
                <a:gd name="T110" fmla="*/ 383 w 390"/>
                <a:gd name="T111" fmla="*/ 483 h 879"/>
                <a:gd name="T112" fmla="*/ 383 w 390"/>
                <a:gd name="T113" fmla="*/ 461 h 879"/>
                <a:gd name="T114" fmla="*/ 390 w 390"/>
                <a:gd name="T115" fmla="*/ 461 h 879"/>
                <a:gd name="T116" fmla="*/ 306 w 390"/>
                <a:gd name="T117" fmla="*/ 159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90" h="879">
                  <a:moveTo>
                    <a:pt x="306" y="159"/>
                  </a:moveTo>
                  <a:cubicBezTo>
                    <a:pt x="306" y="159"/>
                    <a:pt x="306" y="159"/>
                    <a:pt x="306" y="159"/>
                  </a:cubicBezTo>
                  <a:cubicBezTo>
                    <a:pt x="306" y="159"/>
                    <a:pt x="306" y="159"/>
                    <a:pt x="306" y="159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32" y="137"/>
                    <a:pt x="240" y="128"/>
                    <a:pt x="240" y="117"/>
                  </a:cubicBezTo>
                  <a:cubicBezTo>
                    <a:pt x="240" y="98"/>
                    <a:pt x="240" y="98"/>
                    <a:pt x="240" y="98"/>
                  </a:cubicBezTo>
                  <a:cubicBezTo>
                    <a:pt x="244" y="98"/>
                    <a:pt x="248" y="95"/>
                    <a:pt x="248" y="90"/>
                  </a:cubicBezTo>
                  <a:cubicBezTo>
                    <a:pt x="248" y="73"/>
                    <a:pt x="248" y="73"/>
                    <a:pt x="248" y="73"/>
                  </a:cubicBezTo>
                  <a:cubicBezTo>
                    <a:pt x="248" y="70"/>
                    <a:pt x="246" y="67"/>
                    <a:pt x="243" y="66"/>
                  </a:cubicBezTo>
                  <a:cubicBezTo>
                    <a:pt x="249" y="60"/>
                    <a:pt x="253" y="52"/>
                    <a:pt x="253" y="43"/>
                  </a:cubicBezTo>
                  <a:cubicBezTo>
                    <a:pt x="253" y="26"/>
                    <a:pt x="238" y="12"/>
                    <a:pt x="221" y="12"/>
                  </a:cubicBezTo>
                  <a:cubicBezTo>
                    <a:pt x="221" y="12"/>
                    <a:pt x="220" y="12"/>
                    <a:pt x="220" y="12"/>
                  </a:cubicBezTo>
                  <a:cubicBezTo>
                    <a:pt x="211" y="4"/>
                    <a:pt x="199" y="0"/>
                    <a:pt x="185" y="0"/>
                  </a:cubicBezTo>
                  <a:cubicBezTo>
                    <a:pt x="158" y="0"/>
                    <a:pt x="136" y="18"/>
                    <a:pt x="136" y="41"/>
                  </a:cubicBezTo>
                  <a:cubicBezTo>
                    <a:pt x="136" y="50"/>
                    <a:pt x="140" y="59"/>
                    <a:pt x="146" y="66"/>
                  </a:cubicBezTo>
                  <a:cubicBezTo>
                    <a:pt x="142" y="66"/>
                    <a:pt x="139" y="69"/>
                    <a:pt x="139" y="73"/>
                  </a:cubicBezTo>
                  <a:cubicBezTo>
                    <a:pt x="139" y="90"/>
                    <a:pt x="139" y="90"/>
                    <a:pt x="139" y="90"/>
                  </a:cubicBezTo>
                  <a:cubicBezTo>
                    <a:pt x="139" y="95"/>
                    <a:pt x="143" y="98"/>
                    <a:pt x="147" y="98"/>
                  </a:cubicBezTo>
                  <a:cubicBezTo>
                    <a:pt x="147" y="117"/>
                    <a:pt x="147" y="117"/>
                    <a:pt x="147" y="117"/>
                  </a:cubicBezTo>
                  <a:cubicBezTo>
                    <a:pt x="147" y="128"/>
                    <a:pt x="156" y="138"/>
                    <a:pt x="167" y="139"/>
                  </a:cubicBezTo>
                  <a:cubicBezTo>
                    <a:pt x="167" y="152"/>
                    <a:pt x="167" y="152"/>
                    <a:pt x="167" y="152"/>
                  </a:cubicBezTo>
                  <a:cubicBezTo>
                    <a:pt x="83" y="159"/>
                    <a:pt x="83" y="159"/>
                    <a:pt x="83" y="159"/>
                  </a:cubicBezTo>
                  <a:cubicBezTo>
                    <a:pt x="83" y="162"/>
                    <a:pt x="83" y="162"/>
                    <a:pt x="83" y="162"/>
                  </a:cubicBezTo>
                  <a:cubicBezTo>
                    <a:pt x="38" y="258"/>
                    <a:pt x="11" y="355"/>
                    <a:pt x="0" y="461"/>
                  </a:cubicBezTo>
                  <a:cubicBezTo>
                    <a:pt x="7" y="461"/>
                    <a:pt x="7" y="461"/>
                    <a:pt x="7" y="461"/>
                  </a:cubicBezTo>
                  <a:cubicBezTo>
                    <a:pt x="7" y="483"/>
                    <a:pt x="7" y="483"/>
                    <a:pt x="7" y="483"/>
                  </a:cubicBezTo>
                  <a:cubicBezTo>
                    <a:pt x="7" y="492"/>
                    <a:pt x="15" y="500"/>
                    <a:pt x="24" y="500"/>
                  </a:cubicBezTo>
                  <a:cubicBezTo>
                    <a:pt x="34" y="500"/>
                    <a:pt x="42" y="492"/>
                    <a:pt x="42" y="483"/>
                  </a:cubicBezTo>
                  <a:cubicBezTo>
                    <a:pt x="42" y="461"/>
                    <a:pt x="42" y="461"/>
                    <a:pt x="42" y="461"/>
                  </a:cubicBezTo>
                  <a:cubicBezTo>
                    <a:pt x="48" y="461"/>
                    <a:pt x="48" y="461"/>
                    <a:pt x="48" y="461"/>
                  </a:cubicBezTo>
                  <a:cubicBezTo>
                    <a:pt x="54" y="403"/>
                    <a:pt x="66" y="348"/>
                    <a:pt x="83" y="294"/>
                  </a:cubicBezTo>
                  <a:cubicBezTo>
                    <a:pt x="83" y="532"/>
                    <a:pt x="83" y="532"/>
                    <a:pt x="83" y="532"/>
                  </a:cubicBezTo>
                  <a:cubicBezTo>
                    <a:pt x="112" y="532"/>
                    <a:pt x="112" y="532"/>
                    <a:pt x="112" y="532"/>
                  </a:cubicBezTo>
                  <a:cubicBezTo>
                    <a:pt x="123" y="851"/>
                    <a:pt x="123" y="851"/>
                    <a:pt x="123" y="851"/>
                  </a:cubicBezTo>
                  <a:cubicBezTo>
                    <a:pt x="133" y="851"/>
                    <a:pt x="133" y="851"/>
                    <a:pt x="133" y="851"/>
                  </a:cubicBezTo>
                  <a:cubicBezTo>
                    <a:pt x="124" y="857"/>
                    <a:pt x="118" y="867"/>
                    <a:pt x="118" y="879"/>
                  </a:cubicBezTo>
                  <a:cubicBezTo>
                    <a:pt x="187" y="879"/>
                    <a:pt x="187" y="879"/>
                    <a:pt x="187" y="879"/>
                  </a:cubicBezTo>
                  <a:cubicBezTo>
                    <a:pt x="187" y="867"/>
                    <a:pt x="181" y="857"/>
                    <a:pt x="172" y="851"/>
                  </a:cubicBezTo>
                  <a:cubicBezTo>
                    <a:pt x="182" y="851"/>
                    <a:pt x="182" y="851"/>
                    <a:pt x="182" y="851"/>
                  </a:cubicBezTo>
                  <a:cubicBezTo>
                    <a:pt x="192" y="532"/>
                    <a:pt x="192" y="532"/>
                    <a:pt x="192" y="532"/>
                  </a:cubicBezTo>
                  <a:cubicBezTo>
                    <a:pt x="196" y="532"/>
                    <a:pt x="196" y="532"/>
                    <a:pt x="196" y="532"/>
                  </a:cubicBezTo>
                  <a:cubicBezTo>
                    <a:pt x="207" y="851"/>
                    <a:pt x="207" y="851"/>
                    <a:pt x="207" y="851"/>
                  </a:cubicBezTo>
                  <a:cubicBezTo>
                    <a:pt x="217" y="851"/>
                    <a:pt x="217" y="851"/>
                    <a:pt x="217" y="851"/>
                  </a:cubicBezTo>
                  <a:cubicBezTo>
                    <a:pt x="208" y="857"/>
                    <a:pt x="202" y="867"/>
                    <a:pt x="202" y="879"/>
                  </a:cubicBezTo>
                  <a:cubicBezTo>
                    <a:pt x="271" y="879"/>
                    <a:pt x="271" y="879"/>
                    <a:pt x="271" y="879"/>
                  </a:cubicBezTo>
                  <a:cubicBezTo>
                    <a:pt x="271" y="867"/>
                    <a:pt x="265" y="857"/>
                    <a:pt x="256" y="851"/>
                  </a:cubicBezTo>
                  <a:cubicBezTo>
                    <a:pt x="266" y="851"/>
                    <a:pt x="266" y="851"/>
                    <a:pt x="266" y="851"/>
                  </a:cubicBezTo>
                  <a:cubicBezTo>
                    <a:pt x="276" y="532"/>
                    <a:pt x="276" y="532"/>
                    <a:pt x="276" y="532"/>
                  </a:cubicBezTo>
                  <a:cubicBezTo>
                    <a:pt x="306" y="532"/>
                    <a:pt x="306" y="532"/>
                    <a:pt x="306" y="532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23" y="345"/>
                    <a:pt x="336" y="401"/>
                    <a:pt x="342" y="461"/>
                  </a:cubicBezTo>
                  <a:cubicBezTo>
                    <a:pt x="348" y="461"/>
                    <a:pt x="348" y="461"/>
                    <a:pt x="348" y="461"/>
                  </a:cubicBezTo>
                  <a:cubicBezTo>
                    <a:pt x="348" y="483"/>
                    <a:pt x="348" y="483"/>
                    <a:pt x="348" y="483"/>
                  </a:cubicBezTo>
                  <a:cubicBezTo>
                    <a:pt x="348" y="492"/>
                    <a:pt x="356" y="500"/>
                    <a:pt x="366" y="500"/>
                  </a:cubicBezTo>
                  <a:cubicBezTo>
                    <a:pt x="375" y="500"/>
                    <a:pt x="383" y="492"/>
                    <a:pt x="383" y="483"/>
                  </a:cubicBezTo>
                  <a:cubicBezTo>
                    <a:pt x="383" y="461"/>
                    <a:pt x="383" y="461"/>
                    <a:pt x="383" y="461"/>
                  </a:cubicBezTo>
                  <a:cubicBezTo>
                    <a:pt x="390" y="461"/>
                    <a:pt x="390" y="461"/>
                    <a:pt x="390" y="461"/>
                  </a:cubicBezTo>
                  <a:cubicBezTo>
                    <a:pt x="380" y="354"/>
                    <a:pt x="351" y="256"/>
                    <a:pt x="306" y="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9359162" y="4544856"/>
              <a:ext cx="375712" cy="846571"/>
            </a:xfrm>
            <a:custGeom>
              <a:avLst/>
              <a:gdLst>
                <a:gd name="T0" fmla="*/ 306 w 390"/>
                <a:gd name="T1" fmla="*/ 159 h 879"/>
                <a:gd name="T2" fmla="*/ 306 w 390"/>
                <a:gd name="T3" fmla="*/ 159 h 879"/>
                <a:gd name="T4" fmla="*/ 306 w 390"/>
                <a:gd name="T5" fmla="*/ 159 h 879"/>
                <a:gd name="T6" fmla="*/ 222 w 390"/>
                <a:gd name="T7" fmla="*/ 152 h 879"/>
                <a:gd name="T8" fmla="*/ 222 w 390"/>
                <a:gd name="T9" fmla="*/ 139 h 879"/>
                <a:gd name="T10" fmla="*/ 240 w 390"/>
                <a:gd name="T11" fmla="*/ 117 h 879"/>
                <a:gd name="T12" fmla="*/ 240 w 390"/>
                <a:gd name="T13" fmla="*/ 98 h 879"/>
                <a:gd name="T14" fmla="*/ 248 w 390"/>
                <a:gd name="T15" fmla="*/ 90 h 879"/>
                <a:gd name="T16" fmla="*/ 248 w 390"/>
                <a:gd name="T17" fmla="*/ 73 h 879"/>
                <a:gd name="T18" fmla="*/ 243 w 390"/>
                <a:gd name="T19" fmla="*/ 66 h 879"/>
                <a:gd name="T20" fmla="*/ 253 w 390"/>
                <a:gd name="T21" fmla="*/ 43 h 879"/>
                <a:gd name="T22" fmla="*/ 221 w 390"/>
                <a:gd name="T23" fmla="*/ 12 h 879"/>
                <a:gd name="T24" fmla="*/ 220 w 390"/>
                <a:gd name="T25" fmla="*/ 12 h 879"/>
                <a:gd name="T26" fmla="*/ 185 w 390"/>
                <a:gd name="T27" fmla="*/ 0 h 879"/>
                <a:gd name="T28" fmla="*/ 136 w 390"/>
                <a:gd name="T29" fmla="*/ 41 h 879"/>
                <a:gd name="T30" fmla="*/ 146 w 390"/>
                <a:gd name="T31" fmla="*/ 66 h 879"/>
                <a:gd name="T32" fmla="*/ 139 w 390"/>
                <a:gd name="T33" fmla="*/ 73 h 879"/>
                <a:gd name="T34" fmla="*/ 139 w 390"/>
                <a:gd name="T35" fmla="*/ 90 h 879"/>
                <a:gd name="T36" fmla="*/ 147 w 390"/>
                <a:gd name="T37" fmla="*/ 98 h 879"/>
                <a:gd name="T38" fmla="*/ 147 w 390"/>
                <a:gd name="T39" fmla="*/ 117 h 879"/>
                <a:gd name="T40" fmla="*/ 167 w 390"/>
                <a:gd name="T41" fmla="*/ 139 h 879"/>
                <a:gd name="T42" fmla="*/ 167 w 390"/>
                <a:gd name="T43" fmla="*/ 152 h 879"/>
                <a:gd name="T44" fmla="*/ 83 w 390"/>
                <a:gd name="T45" fmla="*/ 159 h 879"/>
                <a:gd name="T46" fmla="*/ 83 w 390"/>
                <a:gd name="T47" fmla="*/ 162 h 879"/>
                <a:gd name="T48" fmla="*/ 0 w 390"/>
                <a:gd name="T49" fmla="*/ 461 h 879"/>
                <a:gd name="T50" fmla="*/ 7 w 390"/>
                <a:gd name="T51" fmla="*/ 461 h 879"/>
                <a:gd name="T52" fmla="*/ 7 w 390"/>
                <a:gd name="T53" fmla="*/ 483 h 879"/>
                <a:gd name="T54" fmla="*/ 24 w 390"/>
                <a:gd name="T55" fmla="*/ 500 h 879"/>
                <a:gd name="T56" fmla="*/ 42 w 390"/>
                <a:gd name="T57" fmla="*/ 483 h 879"/>
                <a:gd name="T58" fmla="*/ 42 w 390"/>
                <a:gd name="T59" fmla="*/ 461 h 879"/>
                <a:gd name="T60" fmla="*/ 48 w 390"/>
                <a:gd name="T61" fmla="*/ 461 h 879"/>
                <a:gd name="T62" fmla="*/ 83 w 390"/>
                <a:gd name="T63" fmla="*/ 294 h 879"/>
                <a:gd name="T64" fmla="*/ 83 w 390"/>
                <a:gd name="T65" fmla="*/ 532 h 879"/>
                <a:gd name="T66" fmla="*/ 112 w 390"/>
                <a:gd name="T67" fmla="*/ 532 h 879"/>
                <a:gd name="T68" fmla="*/ 123 w 390"/>
                <a:gd name="T69" fmla="*/ 851 h 879"/>
                <a:gd name="T70" fmla="*/ 133 w 390"/>
                <a:gd name="T71" fmla="*/ 851 h 879"/>
                <a:gd name="T72" fmla="*/ 118 w 390"/>
                <a:gd name="T73" fmla="*/ 879 h 879"/>
                <a:gd name="T74" fmla="*/ 187 w 390"/>
                <a:gd name="T75" fmla="*/ 879 h 879"/>
                <a:gd name="T76" fmla="*/ 172 w 390"/>
                <a:gd name="T77" fmla="*/ 851 h 879"/>
                <a:gd name="T78" fmla="*/ 182 w 390"/>
                <a:gd name="T79" fmla="*/ 851 h 879"/>
                <a:gd name="T80" fmla="*/ 192 w 390"/>
                <a:gd name="T81" fmla="*/ 532 h 879"/>
                <a:gd name="T82" fmla="*/ 196 w 390"/>
                <a:gd name="T83" fmla="*/ 532 h 879"/>
                <a:gd name="T84" fmla="*/ 207 w 390"/>
                <a:gd name="T85" fmla="*/ 851 h 879"/>
                <a:gd name="T86" fmla="*/ 217 w 390"/>
                <a:gd name="T87" fmla="*/ 851 h 879"/>
                <a:gd name="T88" fmla="*/ 202 w 390"/>
                <a:gd name="T89" fmla="*/ 879 h 879"/>
                <a:gd name="T90" fmla="*/ 271 w 390"/>
                <a:gd name="T91" fmla="*/ 879 h 879"/>
                <a:gd name="T92" fmla="*/ 256 w 390"/>
                <a:gd name="T93" fmla="*/ 851 h 879"/>
                <a:gd name="T94" fmla="*/ 266 w 390"/>
                <a:gd name="T95" fmla="*/ 851 h 879"/>
                <a:gd name="T96" fmla="*/ 276 w 390"/>
                <a:gd name="T97" fmla="*/ 532 h 879"/>
                <a:gd name="T98" fmla="*/ 306 w 390"/>
                <a:gd name="T99" fmla="*/ 532 h 879"/>
                <a:gd name="T100" fmla="*/ 306 w 390"/>
                <a:gd name="T101" fmla="*/ 289 h 879"/>
                <a:gd name="T102" fmla="*/ 342 w 390"/>
                <a:gd name="T103" fmla="*/ 461 h 879"/>
                <a:gd name="T104" fmla="*/ 348 w 390"/>
                <a:gd name="T105" fmla="*/ 461 h 879"/>
                <a:gd name="T106" fmla="*/ 348 w 390"/>
                <a:gd name="T107" fmla="*/ 483 h 879"/>
                <a:gd name="T108" fmla="*/ 366 w 390"/>
                <a:gd name="T109" fmla="*/ 500 h 879"/>
                <a:gd name="T110" fmla="*/ 383 w 390"/>
                <a:gd name="T111" fmla="*/ 483 h 879"/>
                <a:gd name="T112" fmla="*/ 383 w 390"/>
                <a:gd name="T113" fmla="*/ 461 h 879"/>
                <a:gd name="T114" fmla="*/ 390 w 390"/>
                <a:gd name="T115" fmla="*/ 461 h 879"/>
                <a:gd name="T116" fmla="*/ 306 w 390"/>
                <a:gd name="T117" fmla="*/ 159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90" h="879">
                  <a:moveTo>
                    <a:pt x="306" y="159"/>
                  </a:moveTo>
                  <a:cubicBezTo>
                    <a:pt x="306" y="159"/>
                    <a:pt x="306" y="159"/>
                    <a:pt x="306" y="159"/>
                  </a:cubicBezTo>
                  <a:cubicBezTo>
                    <a:pt x="306" y="159"/>
                    <a:pt x="306" y="159"/>
                    <a:pt x="306" y="159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32" y="137"/>
                    <a:pt x="240" y="128"/>
                    <a:pt x="240" y="117"/>
                  </a:cubicBezTo>
                  <a:cubicBezTo>
                    <a:pt x="240" y="98"/>
                    <a:pt x="240" y="98"/>
                    <a:pt x="240" y="98"/>
                  </a:cubicBezTo>
                  <a:cubicBezTo>
                    <a:pt x="244" y="98"/>
                    <a:pt x="248" y="95"/>
                    <a:pt x="248" y="90"/>
                  </a:cubicBezTo>
                  <a:cubicBezTo>
                    <a:pt x="248" y="73"/>
                    <a:pt x="248" y="73"/>
                    <a:pt x="248" y="73"/>
                  </a:cubicBezTo>
                  <a:cubicBezTo>
                    <a:pt x="248" y="70"/>
                    <a:pt x="246" y="67"/>
                    <a:pt x="243" y="66"/>
                  </a:cubicBezTo>
                  <a:cubicBezTo>
                    <a:pt x="249" y="60"/>
                    <a:pt x="253" y="52"/>
                    <a:pt x="253" y="43"/>
                  </a:cubicBezTo>
                  <a:cubicBezTo>
                    <a:pt x="253" y="26"/>
                    <a:pt x="238" y="12"/>
                    <a:pt x="221" y="12"/>
                  </a:cubicBezTo>
                  <a:cubicBezTo>
                    <a:pt x="221" y="12"/>
                    <a:pt x="220" y="12"/>
                    <a:pt x="220" y="12"/>
                  </a:cubicBezTo>
                  <a:cubicBezTo>
                    <a:pt x="211" y="4"/>
                    <a:pt x="199" y="0"/>
                    <a:pt x="185" y="0"/>
                  </a:cubicBezTo>
                  <a:cubicBezTo>
                    <a:pt x="158" y="0"/>
                    <a:pt x="136" y="18"/>
                    <a:pt x="136" y="41"/>
                  </a:cubicBezTo>
                  <a:cubicBezTo>
                    <a:pt x="136" y="50"/>
                    <a:pt x="140" y="59"/>
                    <a:pt x="146" y="66"/>
                  </a:cubicBezTo>
                  <a:cubicBezTo>
                    <a:pt x="142" y="66"/>
                    <a:pt x="139" y="69"/>
                    <a:pt x="139" y="73"/>
                  </a:cubicBezTo>
                  <a:cubicBezTo>
                    <a:pt x="139" y="90"/>
                    <a:pt x="139" y="90"/>
                    <a:pt x="139" y="90"/>
                  </a:cubicBezTo>
                  <a:cubicBezTo>
                    <a:pt x="139" y="95"/>
                    <a:pt x="143" y="98"/>
                    <a:pt x="147" y="98"/>
                  </a:cubicBezTo>
                  <a:cubicBezTo>
                    <a:pt x="147" y="117"/>
                    <a:pt x="147" y="117"/>
                    <a:pt x="147" y="117"/>
                  </a:cubicBezTo>
                  <a:cubicBezTo>
                    <a:pt x="147" y="128"/>
                    <a:pt x="156" y="138"/>
                    <a:pt x="167" y="139"/>
                  </a:cubicBezTo>
                  <a:cubicBezTo>
                    <a:pt x="167" y="152"/>
                    <a:pt x="167" y="152"/>
                    <a:pt x="167" y="152"/>
                  </a:cubicBezTo>
                  <a:cubicBezTo>
                    <a:pt x="83" y="159"/>
                    <a:pt x="83" y="159"/>
                    <a:pt x="83" y="159"/>
                  </a:cubicBezTo>
                  <a:cubicBezTo>
                    <a:pt x="83" y="162"/>
                    <a:pt x="83" y="162"/>
                    <a:pt x="83" y="162"/>
                  </a:cubicBezTo>
                  <a:cubicBezTo>
                    <a:pt x="38" y="258"/>
                    <a:pt x="11" y="355"/>
                    <a:pt x="0" y="461"/>
                  </a:cubicBezTo>
                  <a:cubicBezTo>
                    <a:pt x="7" y="461"/>
                    <a:pt x="7" y="461"/>
                    <a:pt x="7" y="461"/>
                  </a:cubicBezTo>
                  <a:cubicBezTo>
                    <a:pt x="7" y="483"/>
                    <a:pt x="7" y="483"/>
                    <a:pt x="7" y="483"/>
                  </a:cubicBezTo>
                  <a:cubicBezTo>
                    <a:pt x="7" y="492"/>
                    <a:pt x="15" y="500"/>
                    <a:pt x="24" y="500"/>
                  </a:cubicBezTo>
                  <a:cubicBezTo>
                    <a:pt x="34" y="500"/>
                    <a:pt x="42" y="492"/>
                    <a:pt x="42" y="483"/>
                  </a:cubicBezTo>
                  <a:cubicBezTo>
                    <a:pt x="42" y="461"/>
                    <a:pt x="42" y="461"/>
                    <a:pt x="42" y="461"/>
                  </a:cubicBezTo>
                  <a:cubicBezTo>
                    <a:pt x="48" y="461"/>
                    <a:pt x="48" y="461"/>
                    <a:pt x="48" y="461"/>
                  </a:cubicBezTo>
                  <a:cubicBezTo>
                    <a:pt x="54" y="403"/>
                    <a:pt x="66" y="348"/>
                    <a:pt x="83" y="294"/>
                  </a:cubicBezTo>
                  <a:cubicBezTo>
                    <a:pt x="83" y="532"/>
                    <a:pt x="83" y="532"/>
                    <a:pt x="83" y="532"/>
                  </a:cubicBezTo>
                  <a:cubicBezTo>
                    <a:pt x="112" y="532"/>
                    <a:pt x="112" y="532"/>
                    <a:pt x="112" y="532"/>
                  </a:cubicBezTo>
                  <a:cubicBezTo>
                    <a:pt x="123" y="851"/>
                    <a:pt x="123" y="851"/>
                    <a:pt x="123" y="851"/>
                  </a:cubicBezTo>
                  <a:cubicBezTo>
                    <a:pt x="133" y="851"/>
                    <a:pt x="133" y="851"/>
                    <a:pt x="133" y="851"/>
                  </a:cubicBezTo>
                  <a:cubicBezTo>
                    <a:pt x="124" y="857"/>
                    <a:pt x="118" y="867"/>
                    <a:pt x="118" y="879"/>
                  </a:cubicBezTo>
                  <a:cubicBezTo>
                    <a:pt x="187" y="879"/>
                    <a:pt x="187" y="879"/>
                    <a:pt x="187" y="879"/>
                  </a:cubicBezTo>
                  <a:cubicBezTo>
                    <a:pt x="187" y="867"/>
                    <a:pt x="181" y="857"/>
                    <a:pt x="172" y="851"/>
                  </a:cubicBezTo>
                  <a:cubicBezTo>
                    <a:pt x="182" y="851"/>
                    <a:pt x="182" y="851"/>
                    <a:pt x="182" y="851"/>
                  </a:cubicBezTo>
                  <a:cubicBezTo>
                    <a:pt x="192" y="532"/>
                    <a:pt x="192" y="532"/>
                    <a:pt x="192" y="532"/>
                  </a:cubicBezTo>
                  <a:cubicBezTo>
                    <a:pt x="196" y="532"/>
                    <a:pt x="196" y="532"/>
                    <a:pt x="196" y="532"/>
                  </a:cubicBezTo>
                  <a:cubicBezTo>
                    <a:pt x="207" y="851"/>
                    <a:pt x="207" y="851"/>
                    <a:pt x="207" y="851"/>
                  </a:cubicBezTo>
                  <a:cubicBezTo>
                    <a:pt x="217" y="851"/>
                    <a:pt x="217" y="851"/>
                    <a:pt x="217" y="851"/>
                  </a:cubicBezTo>
                  <a:cubicBezTo>
                    <a:pt x="208" y="857"/>
                    <a:pt x="202" y="867"/>
                    <a:pt x="202" y="879"/>
                  </a:cubicBezTo>
                  <a:cubicBezTo>
                    <a:pt x="271" y="879"/>
                    <a:pt x="271" y="879"/>
                    <a:pt x="271" y="879"/>
                  </a:cubicBezTo>
                  <a:cubicBezTo>
                    <a:pt x="271" y="867"/>
                    <a:pt x="265" y="857"/>
                    <a:pt x="256" y="851"/>
                  </a:cubicBezTo>
                  <a:cubicBezTo>
                    <a:pt x="266" y="851"/>
                    <a:pt x="266" y="851"/>
                    <a:pt x="266" y="851"/>
                  </a:cubicBezTo>
                  <a:cubicBezTo>
                    <a:pt x="276" y="532"/>
                    <a:pt x="276" y="532"/>
                    <a:pt x="276" y="532"/>
                  </a:cubicBezTo>
                  <a:cubicBezTo>
                    <a:pt x="306" y="532"/>
                    <a:pt x="306" y="532"/>
                    <a:pt x="306" y="532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23" y="345"/>
                    <a:pt x="336" y="401"/>
                    <a:pt x="342" y="461"/>
                  </a:cubicBezTo>
                  <a:cubicBezTo>
                    <a:pt x="348" y="461"/>
                    <a:pt x="348" y="461"/>
                    <a:pt x="348" y="461"/>
                  </a:cubicBezTo>
                  <a:cubicBezTo>
                    <a:pt x="348" y="483"/>
                    <a:pt x="348" y="483"/>
                    <a:pt x="348" y="483"/>
                  </a:cubicBezTo>
                  <a:cubicBezTo>
                    <a:pt x="348" y="492"/>
                    <a:pt x="356" y="500"/>
                    <a:pt x="366" y="500"/>
                  </a:cubicBezTo>
                  <a:cubicBezTo>
                    <a:pt x="375" y="500"/>
                    <a:pt x="383" y="492"/>
                    <a:pt x="383" y="483"/>
                  </a:cubicBezTo>
                  <a:cubicBezTo>
                    <a:pt x="383" y="461"/>
                    <a:pt x="383" y="461"/>
                    <a:pt x="383" y="461"/>
                  </a:cubicBezTo>
                  <a:cubicBezTo>
                    <a:pt x="390" y="461"/>
                    <a:pt x="390" y="461"/>
                    <a:pt x="390" y="461"/>
                  </a:cubicBezTo>
                  <a:cubicBezTo>
                    <a:pt x="380" y="354"/>
                    <a:pt x="351" y="256"/>
                    <a:pt x="306" y="15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>
              <a:off x="9888078" y="4544856"/>
              <a:ext cx="375712" cy="846571"/>
            </a:xfrm>
            <a:custGeom>
              <a:avLst/>
              <a:gdLst>
                <a:gd name="T0" fmla="*/ 306 w 390"/>
                <a:gd name="T1" fmla="*/ 159 h 879"/>
                <a:gd name="T2" fmla="*/ 306 w 390"/>
                <a:gd name="T3" fmla="*/ 159 h 879"/>
                <a:gd name="T4" fmla="*/ 306 w 390"/>
                <a:gd name="T5" fmla="*/ 159 h 879"/>
                <a:gd name="T6" fmla="*/ 222 w 390"/>
                <a:gd name="T7" fmla="*/ 152 h 879"/>
                <a:gd name="T8" fmla="*/ 222 w 390"/>
                <a:gd name="T9" fmla="*/ 139 h 879"/>
                <a:gd name="T10" fmla="*/ 240 w 390"/>
                <a:gd name="T11" fmla="*/ 117 h 879"/>
                <a:gd name="T12" fmla="*/ 240 w 390"/>
                <a:gd name="T13" fmla="*/ 98 h 879"/>
                <a:gd name="T14" fmla="*/ 248 w 390"/>
                <a:gd name="T15" fmla="*/ 90 h 879"/>
                <a:gd name="T16" fmla="*/ 248 w 390"/>
                <a:gd name="T17" fmla="*/ 73 h 879"/>
                <a:gd name="T18" fmla="*/ 243 w 390"/>
                <a:gd name="T19" fmla="*/ 66 h 879"/>
                <a:gd name="T20" fmla="*/ 253 w 390"/>
                <a:gd name="T21" fmla="*/ 43 h 879"/>
                <a:gd name="T22" fmla="*/ 221 w 390"/>
                <a:gd name="T23" fmla="*/ 12 h 879"/>
                <a:gd name="T24" fmla="*/ 220 w 390"/>
                <a:gd name="T25" fmla="*/ 12 h 879"/>
                <a:gd name="T26" fmla="*/ 185 w 390"/>
                <a:gd name="T27" fmla="*/ 0 h 879"/>
                <a:gd name="T28" fmla="*/ 136 w 390"/>
                <a:gd name="T29" fmla="*/ 41 h 879"/>
                <a:gd name="T30" fmla="*/ 146 w 390"/>
                <a:gd name="T31" fmla="*/ 66 h 879"/>
                <a:gd name="T32" fmla="*/ 139 w 390"/>
                <a:gd name="T33" fmla="*/ 73 h 879"/>
                <a:gd name="T34" fmla="*/ 139 w 390"/>
                <a:gd name="T35" fmla="*/ 90 h 879"/>
                <a:gd name="T36" fmla="*/ 147 w 390"/>
                <a:gd name="T37" fmla="*/ 98 h 879"/>
                <a:gd name="T38" fmla="*/ 147 w 390"/>
                <a:gd name="T39" fmla="*/ 117 h 879"/>
                <a:gd name="T40" fmla="*/ 167 w 390"/>
                <a:gd name="T41" fmla="*/ 139 h 879"/>
                <a:gd name="T42" fmla="*/ 167 w 390"/>
                <a:gd name="T43" fmla="*/ 152 h 879"/>
                <a:gd name="T44" fmla="*/ 83 w 390"/>
                <a:gd name="T45" fmla="*/ 159 h 879"/>
                <a:gd name="T46" fmla="*/ 83 w 390"/>
                <a:gd name="T47" fmla="*/ 162 h 879"/>
                <a:gd name="T48" fmla="*/ 0 w 390"/>
                <a:gd name="T49" fmla="*/ 461 h 879"/>
                <a:gd name="T50" fmla="*/ 7 w 390"/>
                <a:gd name="T51" fmla="*/ 461 h 879"/>
                <a:gd name="T52" fmla="*/ 7 w 390"/>
                <a:gd name="T53" fmla="*/ 483 h 879"/>
                <a:gd name="T54" fmla="*/ 24 w 390"/>
                <a:gd name="T55" fmla="*/ 500 h 879"/>
                <a:gd name="T56" fmla="*/ 42 w 390"/>
                <a:gd name="T57" fmla="*/ 483 h 879"/>
                <a:gd name="T58" fmla="*/ 42 w 390"/>
                <a:gd name="T59" fmla="*/ 461 h 879"/>
                <a:gd name="T60" fmla="*/ 48 w 390"/>
                <a:gd name="T61" fmla="*/ 461 h 879"/>
                <a:gd name="T62" fmla="*/ 83 w 390"/>
                <a:gd name="T63" fmla="*/ 294 h 879"/>
                <a:gd name="T64" fmla="*/ 83 w 390"/>
                <a:gd name="T65" fmla="*/ 532 h 879"/>
                <a:gd name="T66" fmla="*/ 112 w 390"/>
                <a:gd name="T67" fmla="*/ 532 h 879"/>
                <a:gd name="T68" fmla="*/ 123 w 390"/>
                <a:gd name="T69" fmla="*/ 851 h 879"/>
                <a:gd name="T70" fmla="*/ 133 w 390"/>
                <a:gd name="T71" fmla="*/ 851 h 879"/>
                <a:gd name="T72" fmla="*/ 118 w 390"/>
                <a:gd name="T73" fmla="*/ 879 h 879"/>
                <a:gd name="T74" fmla="*/ 187 w 390"/>
                <a:gd name="T75" fmla="*/ 879 h 879"/>
                <a:gd name="T76" fmla="*/ 172 w 390"/>
                <a:gd name="T77" fmla="*/ 851 h 879"/>
                <a:gd name="T78" fmla="*/ 182 w 390"/>
                <a:gd name="T79" fmla="*/ 851 h 879"/>
                <a:gd name="T80" fmla="*/ 192 w 390"/>
                <a:gd name="T81" fmla="*/ 532 h 879"/>
                <a:gd name="T82" fmla="*/ 196 w 390"/>
                <a:gd name="T83" fmla="*/ 532 h 879"/>
                <a:gd name="T84" fmla="*/ 207 w 390"/>
                <a:gd name="T85" fmla="*/ 851 h 879"/>
                <a:gd name="T86" fmla="*/ 217 w 390"/>
                <a:gd name="T87" fmla="*/ 851 h 879"/>
                <a:gd name="T88" fmla="*/ 202 w 390"/>
                <a:gd name="T89" fmla="*/ 879 h 879"/>
                <a:gd name="T90" fmla="*/ 271 w 390"/>
                <a:gd name="T91" fmla="*/ 879 h 879"/>
                <a:gd name="T92" fmla="*/ 256 w 390"/>
                <a:gd name="T93" fmla="*/ 851 h 879"/>
                <a:gd name="T94" fmla="*/ 266 w 390"/>
                <a:gd name="T95" fmla="*/ 851 h 879"/>
                <a:gd name="T96" fmla="*/ 276 w 390"/>
                <a:gd name="T97" fmla="*/ 532 h 879"/>
                <a:gd name="T98" fmla="*/ 306 w 390"/>
                <a:gd name="T99" fmla="*/ 532 h 879"/>
                <a:gd name="T100" fmla="*/ 306 w 390"/>
                <a:gd name="T101" fmla="*/ 289 h 879"/>
                <a:gd name="T102" fmla="*/ 342 w 390"/>
                <a:gd name="T103" fmla="*/ 461 h 879"/>
                <a:gd name="T104" fmla="*/ 348 w 390"/>
                <a:gd name="T105" fmla="*/ 461 h 879"/>
                <a:gd name="T106" fmla="*/ 348 w 390"/>
                <a:gd name="T107" fmla="*/ 483 h 879"/>
                <a:gd name="T108" fmla="*/ 366 w 390"/>
                <a:gd name="T109" fmla="*/ 500 h 879"/>
                <a:gd name="T110" fmla="*/ 383 w 390"/>
                <a:gd name="T111" fmla="*/ 483 h 879"/>
                <a:gd name="T112" fmla="*/ 383 w 390"/>
                <a:gd name="T113" fmla="*/ 461 h 879"/>
                <a:gd name="T114" fmla="*/ 390 w 390"/>
                <a:gd name="T115" fmla="*/ 461 h 879"/>
                <a:gd name="T116" fmla="*/ 306 w 390"/>
                <a:gd name="T117" fmla="*/ 159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90" h="879">
                  <a:moveTo>
                    <a:pt x="306" y="159"/>
                  </a:moveTo>
                  <a:cubicBezTo>
                    <a:pt x="306" y="159"/>
                    <a:pt x="306" y="159"/>
                    <a:pt x="306" y="159"/>
                  </a:cubicBezTo>
                  <a:cubicBezTo>
                    <a:pt x="306" y="159"/>
                    <a:pt x="306" y="159"/>
                    <a:pt x="306" y="159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32" y="137"/>
                    <a:pt x="240" y="128"/>
                    <a:pt x="240" y="117"/>
                  </a:cubicBezTo>
                  <a:cubicBezTo>
                    <a:pt x="240" y="98"/>
                    <a:pt x="240" y="98"/>
                    <a:pt x="240" y="98"/>
                  </a:cubicBezTo>
                  <a:cubicBezTo>
                    <a:pt x="244" y="98"/>
                    <a:pt x="248" y="95"/>
                    <a:pt x="248" y="90"/>
                  </a:cubicBezTo>
                  <a:cubicBezTo>
                    <a:pt x="248" y="73"/>
                    <a:pt x="248" y="73"/>
                    <a:pt x="248" y="73"/>
                  </a:cubicBezTo>
                  <a:cubicBezTo>
                    <a:pt x="248" y="70"/>
                    <a:pt x="246" y="67"/>
                    <a:pt x="243" y="66"/>
                  </a:cubicBezTo>
                  <a:cubicBezTo>
                    <a:pt x="249" y="60"/>
                    <a:pt x="253" y="52"/>
                    <a:pt x="253" y="43"/>
                  </a:cubicBezTo>
                  <a:cubicBezTo>
                    <a:pt x="253" y="26"/>
                    <a:pt x="238" y="12"/>
                    <a:pt x="221" y="12"/>
                  </a:cubicBezTo>
                  <a:cubicBezTo>
                    <a:pt x="221" y="12"/>
                    <a:pt x="220" y="12"/>
                    <a:pt x="220" y="12"/>
                  </a:cubicBezTo>
                  <a:cubicBezTo>
                    <a:pt x="211" y="4"/>
                    <a:pt x="199" y="0"/>
                    <a:pt x="185" y="0"/>
                  </a:cubicBezTo>
                  <a:cubicBezTo>
                    <a:pt x="158" y="0"/>
                    <a:pt x="136" y="18"/>
                    <a:pt x="136" y="41"/>
                  </a:cubicBezTo>
                  <a:cubicBezTo>
                    <a:pt x="136" y="50"/>
                    <a:pt x="140" y="59"/>
                    <a:pt x="146" y="66"/>
                  </a:cubicBezTo>
                  <a:cubicBezTo>
                    <a:pt x="142" y="66"/>
                    <a:pt x="139" y="69"/>
                    <a:pt x="139" y="73"/>
                  </a:cubicBezTo>
                  <a:cubicBezTo>
                    <a:pt x="139" y="90"/>
                    <a:pt x="139" y="90"/>
                    <a:pt x="139" y="90"/>
                  </a:cubicBezTo>
                  <a:cubicBezTo>
                    <a:pt x="139" y="95"/>
                    <a:pt x="143" y="98"/>
                    <a:pt x="147" y="98"/>
                  </a:cubicBezTo>
                  <a:cubicBezTo>
                    <a:pt x="147" y="117"/>
                    <a:pt x="147" y="117"/>
                    <a:pt x="147" y="117"/>
                  </a:cubicBezTo>
                  <a:cubicBezTo>
                    <a:pt x="147" y="128"/>
                    <a:pt x="156" y="138"/>
                    <a:pt x="167" y="139"/>
                  </a:cubicBezTo>
                  <a:cubicBezTo>
                    <a:pt x="167" y="152"/>
                    <a:pt x="167" y="152"/>
                    <a:pt x="167" y="152"/>
                  </a:cubicBezTo>
                  <a:cubicBezTo>
                    <a:pt x="83" y="159"/>
                    <a:pt x="83" y="159"/>
                    <a:pt x="83" y="159"/>
                  </a:cubicBezTo>
                  <a:cubicBezTo>
                    <a:pt x="83" y="162"/>
                    <a:pt x="83" y="162"/>
                    <a:pt x="83" y="162"/>
                  </a:cubicBezTo>
                  <a:cubicBezTo>
                    <a:pt x="38" y="258"/>
                    <a:pt x="11" y="355"/>
                    <a:pt x="0" y="461"/>
                  </a:cubicBezTo>
                  <a:cubicBezTo>
                    <a:pt x="7" y="461"/>
                    <a:pt x="7" y="461"/>
                    <a:pt x="7" y="461"/>
                  </a:cubicBezTo>
                  <a:cubicBezTo>
                    <a:pt x="7" y="483"/>
                    <a:pt x="7" y="483"/>
                    <a:pt x="7" y="483"/>
                  </a:cubicBezTo>
                  <a:cubicBezTo>
                    <a:pt x="7" y="492"/>
                    <a:pt x="15" y="500"/>
                    <a:pt x="24" y="500"/>
                  </a:cubicBezTo>
                  <a:cubicBezTo>
                    <a:pt x="34" y="500"/>
                    <a:pt x="42" y="492"/>
                    <a:pt x="42" y="483"/>
                  </a:cubicBezTo>
                  <a:cubicBezTo>
                    <a:pt x="42" y="461"/>
                    <a:pt x="42" y="461"/>
                    <a:pt x="42" y="461"/>
                  </a:cubicBezTo>
                  <a:cubicBezTo>
                    <a:pt x="48" y="461"/>
                    <a:pt x="48" y="461"/>
                    <a:pt x="48" y="461"/>
                  </a:cubicBezTo>
                  <a:cubicBezTo>
                    <a:pt x="54" y="403"/>
                    <a:pt x="66" y="348"/>
                    <a:pt x="83" y="294"/>
                  </a:cubicBezTo>
                  <a:cubicBezTo>
                    <a:pt x="83" y="532"/>
                    <a:pt x="83" y="532"/>
                    <a:pt x="83" y="532"/>
                  </a:cubicBezTo>
                  <a:cubicBezTo>
                    <a:pt x="112" y="532"/>
                    <a:pt x="112" y="532"/>
                    <a:pt x="112" y="532"/>
                  </a:cubicBezTo>
                  <a:cubicBezTo>
                    <a:pt x="123" y="851"/>
                    <a:pt x="123" y="851"/>
                    <a:pt x="123" y="851"/>
                  </a:cubicBezTo>
                  <a:cubicBezTo>
                    <a:pt x="133" y="851"/>
                    <a:pt x="133" y="851"/>
                    <a:pt x="133" y="851"/>
                  </a:cubicBezTo>
                  <a:cubicBezTo>
                    <a:pt x="124" y="857"/>
                    <a:pt x="118" y="867"/>
                    <a:pt x="118" y="879"/>
                  </a:cubicBezTo>
                  <a:cubicBezTo>
                    <a:pt x="187" y="879"/>
                    <a:pt x="187" y="879"/>
                    <a:pt x="187" y="879"/>
                  </a:cubicBezTo>
                  <a:cubicBezTo>
                    <a:pt x="187" y="867"/>
                    <a:pt x="181" y="857"/>
                    <a:pt x="172" y="851"/>
                  </a:cubicBezTo>
                  <a:cubicBezTo>
                    <a:pt x="182" y="851"/>
                    <a:pt x="182" y="851"/>
                    <a:pt x="182" y="851"/>
                  </a:cubicBezTo>
                  <a:cubicBezTo>
                    <a:pt x="192" y="532"/>
                    <a:pt x="192" y="532"/>
                    <a:pt x="192" y="532"/>
                  </a:cubicBezTo>
                  <a:cubicBezTo>
                    <a:pt x="196" y="532"/>
                    <a:pt x="196" y="532"/>
                    <a:pt x="196" y="532"/>
                  </a:cubicBezTo>
                  <a:cubicBezTo>
                    <a:pt x="207" y="851"/>
                    <a:pt x="207" y="851"/>
                    <a:pt x="207" y="851"/>
                  </a:cubicBezTo>
                  <a:cubicBezTo>
                    <a:pt x="217" y="851"/>
                    <a:pt x="217" y="851"/>
                    <a:pt x="217" y="851"/>
                  </a:cubicBezTo>
                  <a:cubicBezTo>
                    <a:pt x="208" y="857"/>
                    <a:pt x="202" y="867"/>
                    <a:pt x="202" y="879"/>
                  </a:cubicBezTo>
                  <a:cubicBezTo>
                    <a:pt x="271" y="879"/>
                    <a:pt x="271" y="879"/>
                    <a:pt x="271" y="879"/>
                  </a:cubicBezTo>
                  <a:cubicBezTo>
                    <a:pt x="271" y="867"/>
                    <a:pt x="265" y="857"/>
                    <a:pt x="256" y="851"/>
                  </a:cubicBezTo>
                  <a:cubicBezTo>
                    <a:pt x="266" y="851"/>
                    <a:pt x="266" y="851"/>
                    <a:pt x="266" y="851"/>
                  </a:cubicBezTo>
                  <a:cubicBezTo>
                    <a:pt x="276" y="532"/>
                    <a:pt x="276" y="532"/>
                    <a:pt x="276" y="532"/>
                  </a:cubicBezTo>
                  <a:cubicBezTo>
                    <a:pt x="306" y="532"/>
                    <a:pt x="306" y="532"/>
                    <a:pt x="306" y="532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23" y="345"/>
                    <a:pt x="336" y="401"/>
                    <a:pt x="342" y="461"/>
                  </a:cubicBezTo>
                  <a:cubicBezTo>
                    <a:pt x="348" y="461"/>
                    <a:pt x="348" y="461"/>
                    <a:pt x="348" y="461"/>
                  </a:cubicBezTo>
                  <a:cubicBezTo>
                    <a:pt x="348" y="483"/>
                    <a:pt x="348" y="483"/>
                    <a:pt x="348" y="483"/>
                  </a:cubicBezTo>
                  <a:cubicBezTo>
                    <a:pt x="348" y="492"/>
                    <a:pt x="356" y="500"/>
                    <a:pt x="366" y="500"/>
                  </a:cubicBezTo>
                  <a:cubicBezTo>
                    <a:pt x="375" y="500"/>
                    <a:pt x="383" y="492"/>
                    <a:pt x="383" y="483"/>
                  </a:cubicBezTo>
                  <a:cubicBezTo>
                    <a:pt x="383" y="461"/>
                    <a:pt x="383" y="461"/>
                    <a:pt x="383" y="461"/>
                  </a:cubicBezTo>
                  <a:cubicBezTo>
                    <a:pt x="390" y="461"/>
                    <a:pt x="390" y="461"/>
                    <a:pt x="390" y="461"/>
                  </a:cubicBezTo>
                  <a:cubicBezTo>
                    <a:pt x="380" y="354"/>
                    <a:pt x="351" y="256"/>
                    <a:pt x="306" y="15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9646658" y="4819932"/>
              <a:ext cx="326294" cy="521835"/>
              <a:chOff x="9870594" y="4096783"/>
              <a:chExt cx="987037" cy="1578550"/>
            </a:xfrm>
          </p:grpSpPr>
          <p:sp>
            <p:nvSpPr>
              <p:cNvPr id="13" name="Rectangle: Rounded Corners 51"/>
              <p:cNvSpPr/>
              <p:nvPr/>
            </p:nvSpPr>
            <p:spPr>
              <a:xfrm>
                <a:off x="9870594" y="4096783"/>
                <a:ext cx="987037" cy="1578550"/>
              </a:xfrm>
              <a:prstGeom prst="roundRect">
                <a:avLst>
                  <a:gd name="adj" fmla="val 7576"/>
                </a:avLst>
              </a:prstGeom>
              <a:solidFill>
                <a:srgbClr val="7777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10040340" y="4272898"/>
                <a:ext cx="647543" cy="188007"/>
                <a:chOff x="10040340" y="4272898"/>
                <a:chExt cx="647543" cy="188007"/>
              </a:xfrm>
            </p:grpSpPr>
            <p:sp>
              <p:nvSpPr>
                <p:cNvPr id="21" name="Rectangle: Rounded Corners 59"/>
                <p:cNvSpPr/>
                <p:nvPr/>
              </p:nvSpPr>
              <p:spPr>
                <a:xfrm>
                  <a:off x="10040340" y="4272898"/>
                  <a:ext cx="647543" cy="18800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Oval 21"/>
                <p:cNvSpPr/>
                <p:nvPr/>
              </p:nvSpPr>
              <p:spPr>
                <a:xfrm>
                  <a:off x="10066946" y="4294263"/>
                  <a:ext cx="141005" cy="141005"/>
                </a:xfrm>
                <a:prstGeom prst="ellipse">
                  <a:avLst/>
                </a:prstGeom>
                <a:solidFill>
                  <a:srgbClr val="B8D4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>
                <a:off x="10040340" y="4533545"/>
                <a:ext cx="647543" cy="188007"/>
                <a:chOff x="10040340" y="4272898"/>
                <a:chExt cx="647543" cy="188007"/>
              </a:xfrm>
            </p:grpSpPr>
            <p:sp>
              <p:nvSpPr>
                <p:cNvPr id="19" name="Rectangle: Rounded Corners 57"/>
                <p:cNvSpPr/>
                <p:nvPr/>
              </p:nvSpPr>
              <p:spPr>
                <a:xfrm>
                  <a:off x="10040340" y="4272898"/>
                  <a:ext cx="647543" cy="18800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" name="Oval 19"/>
                <p:cNvSpPr/>
                <p:nvPr/>
              </p:nvSpPr>
              <p:spPr>
                <a:xfrm>
                  <a:off x="10066946" y="4294263"/>
                  <a:ext cx="141005" cy="141005"/>
                </a:xfrm>
                <a:prstGeom prst="ellipse">
                  <a:avLst/>
                </a:prstGeom>
                <a:solidFill>
                  <a:srgbClr val="B8D4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10040340" y="4786108"/>
                <a:ext cx="647543" cy="188007"/>
                <a:chOff x="10040340" y="4272898"/>
                <a:chExt cx="647543" cy="188007"/>
              </a:xfrm>
            </p:grpSpPr>
            <p:sp>
              <p:nvSpPr>
                <p:cNvPr id="17" name="Rectangle: Rounded Corners 55"/>
                <p:cNvSpPr/>
                <p:nvPr/>
              </p:nvSpPr>
              <p:spPr>
                <a:xfrm>
                  <a:off x="10040340" y="4272898"/>
                  <a:ext cx="647543" cy="18800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Oval 17"/>
                <p:cNvSpPr/>
                <p:nvPr/>
              </p:nvSpPr>
              <p:spPr>
                <a:xfrm>
                  <a:off x="10066946" y="4294263"/>
                  <a:ext cx="141005" cy="141005"/>
                </a:xfrm>
                <a:prstGeom prst="ellipse">
                  <a:avLst/>
                </a:prstGeom>
                <a:solidFill>
                  <a:srgbClr val="B8D4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23" name="TextBox 22"/>
          <p:cNvSpPr txBox="1"/>
          <p:nvPr/>
        </p:nvSpPr>
        <p:spPr>
          <a:xfrm>
            <a:off x="1362680" y="1073595"/>
            <a:ext cx="1240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Tenants</a:t>
            </a:r>
          </a:p>
        </p:txBody>
      </p:sp>
      <p:cxnSp>
        <p:nvCxnSpPr>
          <p:cNvPr id="24" name="Straight Arrow Connector 23"/>
          <p:cNvCxnSpPr>
            <a:cxnSpLocks/>
          </p:cNvCxnSpPr>
          <p:nvPr/>
        </p:nvCxnSpPr>
        <p:spPr>
          <a:xfrm flipH="1">
            <a:off x="1106140" y="1347790"/>
            <a:ext cx="289523" cy="2010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cxnSpLocks/>
          </p:cNvCxnSpPr>
          <p:nvPr/>
        </p:nvCxnSpPr>
        <p:spPr>
          <a:xfrm>
            <a:off x="1819939" y="1315231"/>
            <a:ext cx="76887" cy="233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</p:cNvCxnSpPr>
          <p:nvPr/>
        </p:nvCxnSpPr>
        <p:spPr>
          <a:xfrm>
            <a:off x="2102763" y="1340549"/>
            <a:ext cx="333632" cy="2955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589963"/>
            <a:ext cx="7868402" cy="5336272"/>
          </a:xfrm>
          <a:prstGeom prst="rect">
            <a:avLst/>
          </a:prstGeom>
        </p:spPr>
      </p:pic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9AB9AC6E-39D5-45C5-8DD0-34212B81AEAE}"/>
              </a:ext>
            </a:extLst>
          </p:cNvPr>
          <p:cNvSpPr txBox="1">
            <a:spLocks/>
          </p:cNvSpPr>
          <p:nvPr/>
        </p:nvSpPr>
        <p:spPr>
          <a:xfrm>
            <a:off x="7808533" y="660371"/>
            <a:ext cx="4281485" cy="48066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/>
              <a:t>Partition is a workhorse abstraction used as a highly available, resource-governed, reusable building block to solve various coordination problems in the system. E.g.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Global replication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Inter-cluster partition load balancing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Management operations including split, merge, clone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On-demand streaming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Nested consensus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Dynamically self-adjusting membership and quorums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Built-in resource governance</a:t>
            </a:r>
            <a:endParaRPr lang="en-US" sz="2400" dirty="0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21FEA172-16B2-4BED-B396-53BC568FE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82" y="86060"/>
            <a:ext cx="7664440" cy="66001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System model</a:t>
            </a:r>
          </a:p>
        </p:txBody>
      </p:sp>
    </p:spTree>
    <p:extLst>
      <p:ext uri="{BB962C8B-B14F-4D97-AF65-F5344CB8AC3E}">
        <p14:creationId xmlns:p14="http://schemas.microsoft.com/office/powerpoint/2010/main" val="482019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87233" y="745066"/>
            <a:ext cx="5415001" cy="605366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13437" y="904413"/>
            <a:ext cx="5226005" cy="586688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030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403" y="904413"/>
            <a:ext cx="4203325" cy="58943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03" y="127286"/>
            <a:ext cx="11784073" cy="660018"/>
          </a:xfrm>
        </p:spPr>
        <p:txBody>
          <a:bodyPr>
            <a:noAutofit/>
          </a:bodyPr>
          <a:lstStyle/>
          <a:p>
            <a:r>
              <a:rPr lang="en-US" sz="4000" b="1" dirty="0"/>
              <a:t>Precisely defined consistency levels with TLA+</a:t>
            </a:r>
          </a:p>
        </p:txBody>
      </p:sp>
      <p:cxnSp>
        <p:nvCxnSpPr>
          <p:cNvPr id="5" name="Straight Arrow Connector 4"/>
          <p:cNvCxnSpPr>
            <a:endCxn id="11" idx="2"/>
          </p:cNvCxnSpPr>
          <p:nvPr/>
        </p:nvCxnSpPr>
        <p:spPr>
          <a:xfrm flipV="1">
            <a:off x="1400175" y="5501406"/>
            <a:ext cx="862118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1400175" y="5353239"/>
            <a:ext cx="292100" cy="3005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559175" y="5353239"/>
            <a:ext cx="292100" cy="3005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5929841" y="5353239"/>
            <a:ext cx="292100" cy="3005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8008407" y="5351123"/>
            <a:ext cx="292100" cy="3005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0021357" y="5351122"/>
            <a:ext cx="292100" cy="3005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235838" y="5759640"/>
            <a:ext cx="964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Strong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69905" y="5759640"/>
            <a:ext cx="2149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Bounded-staleness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688922" y="5759640"/>
            <a:ext cx="1066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Session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42038" y="5759640"/>
            <a:ext cx="1868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Consistent-prefix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741522" y="5757523"/>
            <a:ext cx="1143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Eventual</a:t>
            </a:r>
          </a:p>
        </p:txBody>
      </p:sp>
      <p:sp>
        <p:nvSpPr>
          <p:cNvPr id="3" name="Rectangle 2"/>
          <p:cNvSpPr/>
          <p:nvPr/>
        </p:nvSpPr>
        <p:spPr>
          <a:xfrm>
            <a:off x="51403" y="3293532"/>
            <a:ext cx="3326797" cy="8720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2" descr="https://pbs.twimg.com/media/CgUIyYSXIAAerb2.jpg:larg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2360" y="961599"/>
            <a:ext cx="6851753" cy="3666757"/>
          </a:xfrm>
          <a:prstGeom prst="rect">
            <a:avLst/>
          </a:prstGeom>
          <a:noFill/>
        </p:spPr>
      </p:pic>
      <p:sp>
        <p:nvSpPr>
          <p:cNvPr id="4" name="Down Arrow 3"/>
          <p:cNvSpPr/>
          <p:nvPr/>
        </p:nvSpPr>
        <p:spPr>
          <a:xfrm>
            <a:off x="5697389" y="4221219"/>
            <a:ext cx="715434" cy="967203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84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65511" y="35342"/>
            <a:ext cx="12001500" cy="710491"/>
          </a:xfrm>
        </p:spPr>
        <p:txBody>
          <a:bodyPr/>
          <a:lstStyle/>
          <a:p>
            <a:r>
              <a:rPr lang="en-US" sz="4000" b="1" dirty="0">
                <a:solidFill>
                  <a:schemeClr val="bg2">
                    <a:lumMod val="10000"/>
                  </a:schemeClr>
                </a:solidFill>
              </a:rPr>
              <a:t>Continuous consistency checking over live data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969729" y="1370665"/>
            <a:ext cx="1556462" cy="8212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289" y="853577"/>
            <a:ext cx="1014804" cy="939448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543322" y="1795253"/>
            <a:ext cx="2515092" cy="341632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400" dirty="0">
                <a:latin typeface="Segoe UI Light"/>
                <a:ea typeface="Heiti SC Light" charset="-122"/>
                <a:sym typeface="Gill Sans" charset="0"/>
              </a:rPr>
              <a:t>Cosmos Cluster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495800" y="2006425"/>
            <a:ext cx="2641486" cy="341632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400" dirty="0">
                <a:latin typeface="Segoe UI Light"/>
                <a:ea typeface="Heiti SC Light" charset="-122"/>
                <a:sym typeface="Gill Sans" charset="0"/>
              </a:rPr>
              <a:t>Consistency Checker Service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190540" y="1383423"/>
            <a:ext cx="1395408" cy="341632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400" dirty="0">
                <a:latin typeface="Segoe UI Light"/>
                <a:ea typeface="Heiti SC Light" charset="-122"/>
                <a:sym typeface="Gill Sans" charset="0"/>
              </a:rPr>
              <a:t>Request logs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507406" y="1560134"/>
            <a:ext cx="1258962" cy="341632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400" dirty="0">
                <a:latin typeface="Segoe UI Light"/>
                <a:ea typeface="Heiti SC Light" charset="-122"/>
                <a:sym typeface="Gill Sans" charset="0"/>
              </a:rPr>
              <a:t>Metrics  DB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031499" y="1658491"/>
            <a:ext cx="1311443" cy="341632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400" dirty="0">
                <a:latin typeface="Segoe UI Light"/>
                <a:ea typeface="Heiti SC Light" charset="-122"/>
                <a:sym typeface="Gill Sans" charset="0"/>
              </a:rPr>
              <a:t>Azure Portal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256533" y="1395977"/>
            <a:ext cx="1096736" cy="574003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400" dirty="0">
                <a:latin typeface="Segoe UI Light"/>
                <a:ea typeface="Heiti SC Light" charset="-122"/>
                <a:sym typeface="Gill Sans" charset="0"/>
              </a:rPr>
              <a:t>Consistency 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400" dirty="0">
                <a:latin typeface="Segoe UI Light"/>
                <a:ea typeface="Heiti SC Light" charset="-122"/>
                <a:sym typeface="Gill Sans" charset="0"/>
              </a:rPr>
              <a:t>metrics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8632" y="1093380"/>
            <a:ext cx="843230" cy="554570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479709" y="5869850"/>
            <a:ext cx="1625672" cy="313932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200" dirty="0">
                <a:latin typeface="Segoe UI Light"/>
                <a:ea typeface="Heiti SC Light" charset="-122"/>
                <a:sym typeface="Gill Sans" charset="0"/>
              </a:rPr>
              <a:t>Blue vertices -&gt; Writes</a:t>
            </a:r>
            <a:endParaRPr lang="en-US" sz="600" dirty="0">
              <a:latin typeface="Segoe UI Light"/>
              <a:ea typeface="Heiti SC Light" charset="-122"/>
              <a:sym typeface="Gill Sans" charset="0"/>
            </a:endParaRPr>
          </a:p>
        </p:txBody>
      </p:sp>
      <p:sp>
        <p:nvSpPr>
          <p:cNvPr id="66" name="Rectangle 65"/>
          <p:cNvSpPr/>
          <p:nvPr/>
        </p:nvSpPr>
        <p:spPr bwMode="auto">
          <a:xfrm>
            <a:off x="287310" y="5967940"/>
            <a:ext cx="192399" cy="146006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3152" rIns="91440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46623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00" dirty="0">
              <a:solidFill>
                <a:schemeClr val="tx1"/>
              </a:solidFill>
              <a:ea typeface="Segoe UI" pitchFamily="34" charset="0"/>
              <a:cs typeface="Segoe UI" pitchFamily="34" charset="0"/>
              <a:sym typeface="Gill Sans" charset="0"/>
            </a:endParaRPr>
          </a:p>
        </p:txBody>
      </p:sp>
      <p:sp>
        <p:nvSpPr>
          <p:cNvPr id="67" name="Rectangle 66"/>
          <p:cNvSpPr/>
          <p:nvPr/>
        </p:nvSpPr>
        <p:spPr bwMode="auto">
          <a:xfrm>
            <a:off x="287310" y="6195413"/>
            <a:ext cx="192399" cy="151925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3152" rIns="91440" bIns="731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46623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00" dirty="0">
              <a:solidFill>
                <a:schemeClr val="tx1"/>
              </a:solidFill>
              <a:ea typeface="Segoe UI" pitchFamily="34" charset="0"/>
              <a:cs typeface="Segoe UI" pitchFamily="34" charset="0"/>
              <a:sym typeface="Gill Sans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71238" y="6104797"/>
            <a:ext cx="1887214" cy="313932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200" dirty="0">
                <a:latin typeface="Segoe UI Light"/>
                <a:ea typeface="Heiti SC Light" charset="-122"/>
                <a:sym typeface="Gill Sans" charset="0"/>
              </a:rPr>
              <a:t>Green vertices -&gt; Reads</a:t>
            </a:r>
            <a:endParaRPr lang="en-US" sz="600" dirty="0">
              <a:latin typeface="Segoe UI Light"/>
              <a:ea typeface="Heiti SC Light" charset="-122"/>
              <a:sym typeface="Gill Sans" charset="0"/>
            </a:endParaRP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523A8EA0-1AA4-41D1-BE3C-5911D91F65A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0" y="3089668"/>
            <a:ext cx="2897673" cy="2897673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14941843-7548-42F1-88D8-ABF1B4E6202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030" y="3231154"/>
            <a:ext cx="3040222" cy="3040222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>
            <a:off x="3162432" y="4424785"/>
            <a:ext cx="685800" cy="0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: Rounded Corners 1">
            <a:extLst>
              <a:ext uri="{FF2B5EF4-FFF2-40B4-BE49-F238E27FC236}">
                <a16:creationId xmlns:a16="http://schemas.microsoft.com/office/drawing/2014/main" id="{DA7430F8-1AF4-4BF0-8660-8F00F2451408}"/>
              </a:ext>
            </a:extLst>
          </p:cNvPr>
          <p:cNvSpPr/>
          <p:nvPr/>
        </p:nvSpPr>
        <p:spPr>
          <a:xfrm>
            <a:off x="1635193" y="3233922"/>
            <a:ext cx="1481743" cy="168244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900" dirty="0">
              <a:solidFill>
                <a:schemeClr val="tx1"/>
              </a:solidFill>
              <a:sym typeface="Gill Sans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4364969" y="6407927"/>
            <a:ext cx="2127488" cy="369332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600" dirty="0">
                <a:latin typeface="Segoe UI Light"/>
                <a:ea typeface="Heiti SC Light" charset="-122"/>
                <a:sym typeface="Gill Sans" charset="0"/>
              </a:rPr>
              <a:t>Linearizable History</a:t>
            </a:r>
            <a:endParaRPr lang="en-US" sz="800" dirty="0">
              <a:latin typeface="Segoe UI Light"/>
              <a:ea typeface="Heiti SC Light" charset="-122"/>
              <a:sym typeface="Gill Sans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74713" y="6407927"/>
            <a:ext cx="3072159" cy="369332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600" dirty="0">
                <a:latin typeface="Segoe UI Light"/>
                <a:ea typeface="Heiti SC Light" charset="-122"/>
                <a:sym typeface="Gill Sans" charset="0"/>
              </a:rPr>
              <a:t>Dependency graph of operations</a:t>
            </a:r>
            <a:endParaRPr lang="en-US" sz="800" dirty="0">
              <a:latin typeface="Segoe UI Light"/>
              <a:ea typeface="Heiti SC Light" charset="-122"/>
              <a:sym typeface="Gill Sans" charset="0"/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 flipH="1">
            <a:off x="2829033" y="3311107"/>
            <a:ext cx="482459" cy="216975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9620148" y="2078873"/>
            <a:ext cx="271713" cy="618939"/>
          </a:xfrm>
          <a:prstGeom prst="straightConnector1">
            <a:avLst/>
          </a:prstGeom>
          <a:ln w="76200">
            <a:solidFill>
              <a:srgbClr val="FFC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1340" y="1022343"/>
            <a:ext cx="538417" cy="4582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7626" y="1409688"/>
            <a:ext cx="195550" cy="575050"/>
          </a:xfrm>
          <a:prstGeom prst="rect">
            <a:avLst/>
          </a:prstGeom>
        </p:spPr>
      </p:pic>
      <p:cxnSp>
        <p:nvCxnSpPr>
          <p:cNvPr id="61" name="Curved Connector 60"/>
          <p:cNvCxnSpPr/>
          <p:nvPr/>
        </p:nvCxnSpPr>
        <p:spPr>
          <a:xfrm rot="16200000" flipH="1">
            <a:off x="5092353" y="1391718"/>
            <a:ext cx="134052" cy="538668"/>
          </a:xfrm>
          <a:prstGeom prst="curvedConnector2">
            <a:avLst/>
          </a:prstGeom>
          <a:ln w="5715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/>
          <p:nvPr/>
        </p:nvCxnSpPr>
        <p:spPr>
          <a:xfrm rot="10800000" flipV="1">
            <a:off x="5710359" y="1239473"/>
            <a:ext cx="379841" cy="278809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6709165" y="1333261"/>
            <a:ext cx="911987" cy="0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1462626" y="1071441"/>
            <a:ext cx="362980" cy="129835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1462364" y="1338932"/>
            <a:ext cx="337800" cy="27756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1467728" y="1518282"/>
            <a:ext cx="332435" cy="41853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13964" y="971912"/>
            <a:ext cx="1183388" cy="574003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400" dirty="0">
                <a:latin typeface="Segoe UI Light"/>
                <a:ea typeface="Heiti SC Light" charset="-122"/>
                <a:sym typeface="Gill Sans" charset="0"/>
              </a:rPr>
              <a:t>Customer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400" dirty="0">
                <a:latin typeface="Segoe UI Light"/>
                <a:ea typeface="Heiti SC Light" charset="-122"/>
                <a:sym typeface="Gill Sans" charset="0"/>
              </a:rPr>
              <a:t>Requests</a:t>
            </a:r>
          </a:p>
        </p:txBody>
      </p:sp>
      <p:cxnSp>
        <p:nvCxnSpPr>
          <p:cNvPr id="86" name="Straight Arrow Connector 85"/>
          <p:cNvCxnSpPr>
            <a:cxnSpLocks/>
          </p:cNvCxnSpPr>
          <p:nvPr/>
        </p:nvCxnSpPr>
        <p:spPr>
          <a:xfrm flipH="1">
            <a:off x="3311492" y="2438161"/>
            <a:ext cx="1712068" cy="990839"/>
          </a:xfrm>
          <a:prstGeom prst="straightConnector1">
            <a:avLst/>
          </a:prstGeom>
          <a:ln w="76200">
            <a:solidFill>
              <a:srgbClr val="FFC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6924675" y="2776562"/>
            <a:ext cx="5267325" cy="590931"/>
          </a:xfrm>
          <a:prstGeom prst="rect">
            <a:avLst/>
          </a:prstGeom>
          <a:noFill/>
        </p:spPr>
        <p:txBody>
          <a:bodyPr wrap="square" lIns="91440" tIns="73152" rIns="91440" bIns="73152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300"/>
              </a:spcAft>
            </a:pPr>
            <a:r>
              <a:rPr lang="en-US" sz="1600" dirty="0">
                <a:latin typeface="Segoe UI Light"/>
                <a:ea typeface="Heiti SC Light" charset="-122"/>
                <a:sym typeface="Gill Sans" charset="0"/>
              </a:rPr>
              <a:t>Observed consistency is reported to customers along with the Probability Bounded Staleness (PBS) metric</a:t>
            </a:r>
            <a:endParaRPr lang="en-US" sz="800" dirty="0">
              <a:latin typeface="Segoe UI Light"/>
              <a:ea typeface="Heiti SC Light" charset="-122"/>
              <a:sym typeface="Gill Sans" charset="0"/>
            </a:endParaRPr>
          </a:p>
        </p:txBody>
      </p:sp>
      <p:cxnSp>
        <p:nvCxnSpPr>
          <p:cNvPr id="88" name="Straight Arrow Connector 87"/>
          <p:cNvCxnSpPr/>
          <p:nvPr/>
        </p:nvCxnSpPr>
        <p:spPr>
          <a:xfrm flipH="1">
            <a:off x="8598562" y="976949"/>
            <a:ext cx="351593" cy="359016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8616672" y="1413882"/>
            <a:ext cx="315374" cy="37183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H="1" flipV="1">
            <a:off x="8597493" y="1579301"/>
            <a:ext cx="451139" cy="212807"/>
          </a:xfrm>
          <a:prstGeom prst="straightConnector1">
            <a:avLst/>
          </a:prstGeom>
          <a:ln w="762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1" name="Chart 50"/>
          <p:cNvGraphicFramePr>
            <a:graphicFrameLocks/>
          </p:cNvGraphicFramePr>
          <p:nvPr/>
        </p:nvGraphicFramePr>
        <p:xfrm>
          <a:off x="6842252" y="3440582"/>
          <a:ext cx="5282840" cy="32724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pic>
        <p:nvPicPr>
          <p:cNvPr id="1026" name="Picture 2" descr="Image result for cosmos db logo">
            <a:extLst>
              <a:ext uri="{FF2B5EF4-FFF2-40B4-BE49-F238E27FC236}">
                <a16:creationId xmlns:a16="http://schemas.microsoft.com/office/drawing/2014/main" id="{1539B3B5-68D0-40A1-AF3D-F1A200CEE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492" y="937248"/>
            <a:ext cx="700291" cy="64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Image result for cosmos db logo">
            <a:extLst>
              <a:ext uri="{FF2B5EF4-FFF2-40B4-BE49-F238E27FC236}">
                <a16:creationId xmlns:a16="http://schemas.microsoft.com/office/drawing/2014/main" id="{2584FC63-BAD0-44F8-8D4F-DB58C84231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5318" y="1209040"/>
            <a:ext cx="700291" cy="64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Image result for cosmos db logo">
            <a:extLst>
              <a:ext uri="{FF2B5EF4-FFF2-40B4-BE49-F238E27FC236}">
                <a16:creationId xmlns:a16="http://schemas.microsoft.com/office/drawing/2014/main" id="{6D5C046B-069C-47FC-93D7-D1EC52E3D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377" y="1044016"/>
            <a:ext cx="451638" cy="414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179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63" y="271833"/>
            <a:ext cx="11784073" cy="66001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Singularity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962" y="1182532"/>
            <a:ext cx="11784073" cy="5479524"/>
          </a:xfrm>
        </p:spPr>
        <p:txBody>
          <a:bodyPr>
            <a:normAutofit/>
          </a:bodyPr>
          <a:lstStyle/>
          <a:p>
            <a:r>
              <a:rPr lang="en-US" dirty="0"/>
              <a:t>A globally distributed AI system that efficiently schedules resources</a:t>
            </a:r>
          </a:p>
          <a:p>
            <a:r>
              <a:rPr lang="en-US" dirty="0"/>
              <a:t>Transparent preemption of long running programs</a:t>
            </a:r>
          </a:p>
        </p:txBody>
      </p:sp>
    </p:spTree>
    <p:extLst>
      <p:ext uri="{BB962C8B-B14F-4D97-AF65-F5344CB8AC3E}">
        <p14:creationId xmlns:p14="http://schemas.microsoft.com/office/powerpoint/2010/main" val="561239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-50111_Build 2017_LIGHT GRAY TEMPLATE">
  <a:themeElements>
    <a:clrScheme name="Build 2017 Colors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BCF2"/>
      </a:accent2>
      <a:accent3>
        <a:srgbClr val="505050"/>
      </a:accent3>
      <a:accent4>
        <a:srgbClr val="002050"/>
      </a:accent4>
      <a:accent5>
        <a:srgbClr val="FFB900"/>
      </a:accent5>
      <a:accent6>
        <a:srgbClr val="D2D2D2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2017_Template [Read-Only]" id="{6F4885E9-16BF-45DA-8043-52AF389A1A37}" vid="{06FBAB65-A9D9-4EC4-8519-C553F3EA738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6F7BCF31CD70448B5E5807291E186B" ma:contentTypeVersion="2" ma:contentTypeDescription="Create a new document." ma:contentTypeScope="" ma:versionID="cd1ff71b281d03119257e508b9eca3aa">
  <xsd:schema xmlns:xsd="http://www.w3.org/2001/XMLSchema" xmlns:xs="http://www.w3.org/2001/XMLSchema" xmlns:p="http://schemas.microsoft.com/office/2006/metadata/properties" xmlns:ns2="bf4c0245-43fb-4eaf-82f5-4352be0157f7" targetNamespace="http://schemas.microsoft.com/office/2006/metadata/properties" ma:root="true" ma:fieldsID="572d3e55088643d24b296d6153658b67" ns2:_="">
    <xsd:import namespace="bf4c0245-43fb-4eaf-82f5-4352be0157f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4c0245-43fb-4eaf-82f5-4352be0157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F72233-F3F2-4666-A568-BE0D2C8BF1A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2982D37-C398-4867-BE30-FF814DC4954C}">
  <ds:schemaRefs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purl.org/dc/terms/"/>
    <ds:schemaRef ds:uri="http://www.w3.org/XML/1998/namespace"/>
    <ds:schemaRef ds:uri="http://purl.org/dc/elements/1.1/"/>
    <ds:schemaRef ds:uri="http://schemas.openxmlformats.org/package/2006/metadata/core-properties"/>
    <ds:schemaRef ds:uri="bf4c0245-43fb-4eaf-82f5-4352be0157f7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4DE60868-2D26-4CF7-83E8-F9D37DD5840A}">
  <ds:schemaRefs>
    <ds:schemaRef ds:uri="bf4c0245-43fb-4eaf-82f5-4352be0157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514</Words>
  <Application>Microsoft Office PowerPoint</Application>
  <PresentationFormat>Widescreen</PresentationFormat>
  <Paragraphs>97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Arial</vt:lpstr>
      <vt:lpstr>Calibri</vt:lpstr>
      <vt:lpstr>Calibri Light</vt:lpstr>
      <vt:lpstr>Consolas</vt:lpstr>
      <vt:lpstr>Gill Sans</vt:lpstr>
      <vt:lpstr>Segoe UI</vt:lpstr>
      <vt:lpstr>Segoe UI Light</vt:lpstr>
      <vt:lpstr>Segoe UI Semilight</vt:lpstr>
      <vt:lpstr>Times New Roman</vt:lpstr>
      <vt:lpstr>Wingdings</vt:lpstr>
      <vt:lpstr>Office Theme</vt:lpstr>
      <vt:lpstr>5-50111_Build 2017_LIGHT GRAY TEMPLATE</vt:lpstr>
      <vt:lpstr>Applying TLA+ in cloud systems </vt:lpstr>
      <vt:lpstr>Outline</vt:lpstr>
      <vt:lpstr>1. A couple of systems </vt:lpstr>
      <vt:lpstr>Azure Cosmos database</vt:lpstr>
      <vt:lpstr>Design goals</vt:lpstr>
      <vt:lpstr>System model</vt:lpstr>
      <vt:lpstr>Precisely defined consistency levels with TLA+</vt:lpstr>
      <vt:lpstr>Continuous consistency checking over live data</vt:lpstr>
      <vt:lpstr>Singularity</vt:lpstr>
      <vt:lpstr>Consistent snapshotting at scale</vt:lpstr>
      <vt:lpstr>2. TLA+ in engineering teams</vt:lpstr>
      <vt:lpstr>Hiring engineers with TLA+ background</vt:lpstr>
      <vt:lpstr>Integrating TLA+ as part of onboarding new engineers </vt:lpstr>
      <vt:lpstr>Accompanying postmortems of service outages with TLA+ specs</vt:lpstr>
      <vt:lpstr>Accompanying SLAs with TLA+ specs</vt:lpstr>
      <vt:lpstr>3. 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Dharma Shukla</dc:creator>
  <cp:lastModifiedBy>Dharma Shukla</cp:lastModifiedBy>
  <cp:revision>66</cp:revision>
  <dcterms:created xsi:type="dcterms:W3CDTF">2019-08-12T00:38:25Z</dcterms:created>
  <dcterms:modified xsi:type="dcterms:W3CDTF">2020-10-15T15:09:49Z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dharmas@microsoft.com</vt:lpwstr>
  </property>
  <property fmtid="{D5CDD505-2E9C-101B-9397-08002B2CF9AE}" pid="5" name="MSIP_Label_f42aa342-8706-4288-bd11-ebb85995028c_SetDate">
    <vt:lpwstr>2019-08-12T00:40:34.9913630Z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4cc38ab3-3be7-4590-a6ff-1fd471ac803b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0x010100DD6F7BCF31CD70448B5E5807291E186B</vt:lpwstr>
  </property>
</Properties>
</file>

<file path=docProps/thumbnail.jpeg>
</file>